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5" r:id="rId5"/>
  </p:sldMasterIdLst>
  <p:notesMasterIdLst>
    <p:notesMasterId r:id="rId28"/>
  </p:notesMasterIdLst>
  <p:handoutMasterIdLst>
    <p:handoutMasterId r:id="rId29"/>
  </p:handoutMasterIdLst>
  <p:sldIdLst>
    <p:sldId id="256" r:id="rId6"/>
    <p:sldId id="309" r:id="rId7"/>
    <p:sldId id="310" r:id="rId8"/>
    <p:sldId id="311" r:id="rId9"/>
    <p:sldId id="312" r:id="rId10"/>
    <p:sldId id="274" r:id="rId11"/>
    <p:sldId id="314" r:id="rId12"/>
    <p:sldId id="316" r:id="rId13"/>
    <p:sldId id="327" r:id="rId14"/>
    <p:sldId id="325" r:id="rId15"/>
    <p:sldId id="323" r:id="rId16"/>
    <p:sldId id="324" r:id="rId17"/>
    <p:sldId id="328" r:id="rId18"/>
    <p:sldId id="315" r:id="rId19"/>
    <p:sldId id="319" r:id="rId20"/>
    <p:sldId id="305" r:id="rId21"/>
    <p:sldId id="329" r:id="rId22"/>
    <p:sldId id="320" r:id="rId23"/>
    <p:sldId id="317" r:id="rId24"/>
    <p:sldId id="321" r:id="rId25"/>
    <p:sldId id="322" r:id="rId26"/>
    <p:sldId id="257" r:id="rId27"/>
  </p:sldIdLst>
  <p:sldSz cx="6858000" cy="5143500"/>
  <p:notesSz cx="6797675" cy="9926638"/>
  <p:defaultTextStyle>
    <a:defPPr>
      <a:defRPr lang="sr-Latn-R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072A"/>
    <a:srgbClr val="C00000"/>
    <a:srgbClr val="D7182A"/>
    <a:srgbClr val="CC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54" autoAdjust="0"/>
    <p:restoredTop sz="95948" autoAdjust="0"/>
  </p:normalViewPr>
  <p:slideViewPr>
    <p:cSldViewPr snapToGrid="0">
      <p:cViewPr varScale="1">
        <p:scale>
          <a:sx n="129" d="100"/>
          <a:sy n="129" d="100"/>
        </p:scale>
        <p:origin x="1158" y="120"/>
      </p:cViewPr>
      <p:guideLst>
        <p:guide orient="horz" pos="1620"/>
        <p:guide pos="216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79" d="100"/>
          <a:sy n="79" d="100"/>
        </p:scale>
        <p:origin x="331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3" Type="http://schemas.openxmlformats.org/officeDocument/2006/relationships/hyperlink" Target="http://www.srce.unizg.hr/" TargetMode="External"/><Relationship Id="rId2" Type="http://schemas.openxmlformats.org/officeDocument/2006/relationships/image" Target="../media/image5.png"/><Relationship Id="rId1" Type="http://schemas.openxmlformats.org/officeDocument/2006/relationships/theme" Target="../theme/theme4.xml"/><Relationship Id="rId4" Type="http://schemas.openxmlformats.org/officeDocument/2006/relationships/image" Target="../media/image6.gi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F9853DB-230B-4F3D-B9BF-250411BF9C4B}" type="datetimeFigureOut">
              <a:rPr lang="hr-HR" smtClean="0"/>
              <a:t>16.9.2020.</a:t>
            </a:fld>
            <a:endParaRPr lang="hr-HR"/>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hr-HR"/>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4BA04F5-5F63-4D08-AD88-EB891A182B2F}" type="slidenum">
              <a:rPr lang="hr-HR" smtClean="0"/>
              <a:t>‹#›</a:t>
            </a:fld>
            <a:endParaRPr lang="hr-H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8424" y="9029196"/>
            <a:ext cx="685385" cy="270000"/>
          </a:xfrm>
          <a:prstGeom prst="rect">
            <a:avLst/>
          </a:prstGeom>
        </p:spPr>
      </p:pic>
      <p:pic>
        <p:nvPicPr>
          <p:cNvPr id="7" name="Picture 6">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872" y="8948196"/>
            <a:ext cx="1107980" cy="432000"/>
          </a:xfrm>
          <a:prstGeom prst="rect">
            <a:avLst/>
          </a:prstGeom>
        </p:spPr>
      </p:pic>
    </p:spTree>
    <p:extLst>
      <p:ext uri="{BB962C8B-B14F-4D97-AF65-F5344CB8AC3E}">
        <p14:creationId xmlns:p14="http://schemas.microsoft.com/office/powerpoint/2010/main" val="36777418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hyperlink" Target="http://www.srce.unizg.hr/" TargetMode="External"/><Relationship Id="rId2" Type="http://schemas.openxmlformats.org/officeDocument/2006/relationships/image" Target="../media/image5.png"/><Relationship Id="rId1" Type="http://schemas.openxmlformats.org/officeDocument/2006/relationships/theme" Target="../theme/theme3.xml"/><Relationship Id="rId4" Type="http://schemas.openxmlformats.org/officeDocument/2006/relationships/image" Target="../media/image6.gif"/></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DDF9046-B63C-4A32-BE1A-8D8BC0B360B6}" type="datetimeFigureOut">
              <a:rPr lang="hr-HR" smtClean="0"/>
              <a:t>16.9.2020.</a:t>
            </a:fld>
            <a:endParaRPr lang="hr-HR"/>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7095B1D-EC5B-426D-9BEA-45F6C2B62C27}" type="slidenum">
              <a:rPr lang="hr-HR" smtClean="0"/>
              <a:t>‹#›</a:t>
            </a:fld>
            <a:endParaRPr lang="hr-H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8424" y="9004812"/>
            <a:ext cx="685385" cy="270000"/>
          </a:xfrm>
          <a:prstGeom prst="rect">
            <a:avLst/>
          </a:prstGeom>
        </p:spPr>
      </p:pic>
      <p:pic>
        <p:nvPicPr>
          <p:cNvPr id="9" name="Picture 8">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872" y="8923812"/>
            <a:ext cx="1107980" cy="432000"/>
          </a:xfrm>
          <a:prstGeom prst="rect">
            <a:avLst/>
          </a:prstGeom>
        </p:spPr>
      </p:pic>
    </p:spTree>
    <p:extLst>
      <p:ext uri="{BB962C8B-B14F-4D97-AF65-F5344CB8AC3E}">
        <p14:creationId xmlns:p14="http://schemas.microsoft.com/office/powerpoint/2010/main" val="182036545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57095B1D-EC5B-426D-9BEA-45F6C2B62C27}" type="slidenum">
              <a:rPr lang="hr-HR" smtClean="0"/>
              <a:t>1</a:t>
            </a:fld>
            <a:endParaRPr lang="hr-HR"/>
          </a:p>
        </p:txBody>
      </p:sp>
    </p:spTree>
    <p:extLst>
      <p:ext uri="{BB962C8B-B14F-4D97-AF65-F5344CB8AC3E}">
        <p14:creationId xmlns:p14="http://schemas.microsoft.com/office/powerpoint/2010/main" val="300394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www.srce.unizg.hr/otvoreni-pristup" TargetMode="External"/><Relationship Id="rId7" Type="http://schemas.openxmlformats.org/officeDocument/2006/relationships/image" Target="../media/image7.png"/><Relationship Id="rId2" Type="http://schemas.openxmlformats.org/officeDocument/2006/relationships/hyperlink" Target="http://www.srce.unizg.hr/" TargetMode="External"/><Relationship Id="rId1" Type="http://schemas.openxmlformats.org/officeDocument/2006/relationships/slideMaster" Target="../slideMasters/slideMaster2.xml"/><Relationship Id="rId6" Type="http://schemas.openxmlformats.org/officeDocument/2006/relationships/hyperlink" Target="http://creativecommons.org/licenses/by-nc/4.0/deed.hr" TargetMode="External"/><Relationship Id="rId5" Type="http://schemas.openxmlformats.org/officeDocument/2006/relationships/image" Target="../media/image6.gif"/><Relationship Id="rId4" Type="http://schemas.openxmlformats.org/officeDocument/2006/relationships/image" Target="../media/image5.png"/><Relationship Id="rId9"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1772"/>
            <a:ext cx="5143500" cy="1790700"/>
          </a:xfrm>
        </p:spPr>
        <p:txBody>
          <a:bodyPr anchor="b"/>
          <a:lstStyle>
            <a:lvl1pPr algn="ctr">
              <a:defRPr sz="3375">
                <a:solidFill>
                  <a:srgbClr val="C00000"/>
                </a:solidFill>
              </a:defRPr>
            </a:lvl1pPr>
          </a:lstStyle>
          <a:p>
            <a:r>
              <a:rPr lang="en-US"/>
              <a:t>Click to edit Master title style</a:t>
            </a:r>
            <a:endParaRPr lang="hr-HR" dirty="0"/>
          </a:p>
        </p:txBody>
      </p:sp>
      <p:sp>
        <p:nvSpPr>
          <p:cNvPr id="3" name="Subtitle 2"/>
          <p:cNvSpPr>
            <a:spLocks noGrp="1"/>
          </p:cNvSpPr>
          <p:nvPr>
            <p:ph type="subTitle" idx="1"/>
          </p:nvPr>
        </p:nvSpPr>
        <p:spPr>
          <a:xfrm>
            <a:off x="857250" y="2701528"/>
            <a:ext cx="5143500" cy="1241822"/>
          </a:xfrm>
        </p:spPr>
        <p:txBody>
          <a:bodyPr/>
          <a:lstStyle>
            <a:lvl1pPr marL="0" indent="0" algn="ctr">
              <a:buNone/>
              <a:defRPr sz="1350"/>
            </a:lvl1pPr>
            <a:lvl2pPr marL="257169"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1" indent="0" algn="ctr">
              <a:buNone/>
              <a:defRPr sz="900"/>
            </a:lvl7pPr>
            <a:lvl8pPr marL="1800180" indent="0" algn="ctr">
              <a:buNone/>
              <a:defRPr sz="900"/>
            </a:lvl8pPr>
            <a:lvl9pPr marL="2057349" indent="0" algn="ctr">
              <a:buNone/>
              <a:defRPr sz="9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endParaRPr lang="hr-HR"/>
          </a:p>
        </p:txBody>
      </p:sp>
      <p:sp>
        <p:nvSpPr>
          <p:cNvPr id="6" name="Slide Number Placeholder 5"/>
          <p:cNvSpPr>
            <a:spLocks noGrp="1"/>
          </p:cNvSpPr>
          <p:nvPr>
            <p:ph type="sldNum" sz="quarter" idx="12"/>
          </p:nvPr>
        </p:nvSpPr>
        <p:spPr/>
        <p:txBody>
          <a:bodyPr/>
          <a:lstStyle/>
          <a:p>
            <a:fld id="{8F875A55-2F1E-4FC3-883D-C1990A1E687D}" type="slidenum">
              <a:rPr lang="hr-HR" smtClean="0"/>
              <a:t>‹#›</a:t>
            </a:fld>
            <a:endParaRPr lang="hr-HR"/>
          </a:p>
        </p:txBody>
      </p:sp>
      <p:sp>
        <p:nvSpPr>
          <p:cNvPr id="8" name="Footer Placeholder 4"/>
          <p:cNvSpPr>
            <a:spLocks noGrp="1"/>
          </p:cNvSpPr>
          <p:nvPr>
            <p:ph type="ftr" sz="quarter" idx="3"/>
          </p:nvPr>
        </p:nvSpPr>
        <p:spPr>
          <a:xfrm>
            <a:off x="1190452" y="4765340"/>
            <a:ext cx="4334048" cy="270000"/>
          </a:xfrm>
          <a:prstGeom prst="rect">
            <a:avLst/>
          </a:prstGeom>
        </p:spPr>
        <p:txBody>
          <a:bodyPr vert="horz" lIns="91440" tIns="45720" rIns="91440" bIns="45720" rtlCol="0" anchor="ctr"/>
          <a:lstStyle>
            <a:lvl1pPr algn="ctr">
              <a:defRPr sz="750" i="1">
                <a:solidFill>
                  <a:schemeClr val="tx1">
                    <a:tint val="75000"/>
                  </a:schemeClr>
                </a:solidFill>
                <a:latin typeface="Arial" panose="020B0604020202020204" pitchFamily="34" charset="0"/>
                <a:cs typeface="Arial" panose="020B0604020202020204" pitchFamily="34" charset="0"/>
              </a:defRPr>
            </a:lvl1pPr>
          </a:lstStyle>
          <a:p>
            <a:endParaRPr lang="hr-HR" dirty="0"/>
          </a:p>
        </p:txBody>
      </p:sp>
    </p:spTree>
    <p:extLst>
      <p:ext uri="{BB962C8B-B14F-4D97-AF65-F5344CB8AC3E}">
        <p14:creationId xmlns:p14="http://schemas.microsoft.com/office/powerpoint/2010/main" val="1271158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endParaRPr lang="hr-HR"/>
          </a:p>
        </p:txBody>
      </p:sp>
      <p:sp>
        <p:nvSpPr>
          <p:cNvPr id="5" name="Footer Placeholder 4"/>
          <p:cNvSpPr>
            <a:spLocks noGrp="1"/>
          </p:cNvSpPr>
          <p:nvPr>
            <p:ph type="ftr" sz="quarter" idx="11"/>
          </p:nvPr>
        </p:nvSpPr>
        <p:spPr/>
        <p:txBody>
          <a:bodyPr/>
          <a:lstStyle/>
          <a:p>
            <a:endParaRPr lang="hr-HR" dirty="0"/>
          </a:p>
        </p:txBody>
      </p:sp>
      <p:sp>
        <p:nvSpPr>
          <p:cNvPr id="6" name="Slide Number Placeholder 5"/>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70802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8" y="273845"/>
            <a:ext cx="1478756" cy="4358879"/>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471489" y="273845"/>
            <a:ext cx="4350544"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endParaRPr lang="hr-HR"/>
          </a:p>
        </p:txBody>
      </p:sp>
      <p:sp>
        <p:nvSpPr>
          <p:cNvPr id="5" name="Footer Placeholder 4"/>
          <p:cNvSpPr>
            <a:spLocks noGrp="1"/>
          </p:cNvSpPr>
          <p:nvPr>
            <p:ph type="ftr" sz="quarter" idx="11"/>
          </p:nvPr>
        </p:nvSpPr>
        <p:spPr/>
        <p:txBody>
          <a:bodyPr/>
          <a:lstStyle/>
          <a:p>
            <a:endParaRPr lang="hr-HR" dirty="0"/>
          </a:p>
        </p:txBody>
      </p:sp>
      <p:sp>
        <p:nvSpPr>
          <p:cNvPr id="6" name="Slide Number Placeholder 5"/>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2173217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aslovni slajd">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25542"/>
          <a:stretch/>
        </p:blipFill>
        <p:spPr>
          <a:xfrm>
            <a:off x="0" y="1"/>
            <a:ext cx="6858000" cy="5143500"/>
          </a:xfrm>
          <a:prstGeom prst="rect">
            <a:avLst/>
          </a:prstGeom>
        </p:spPr>
      </p:pic>
    </p:spTree>
    <p:extLst>
      <p:ext uri="{BB962C8B-B14F-4D97-AF65-F5344CB8AC3E}">
        <p14:creationId xmlns:p14="http://schemas.microsoft.com/office/powerpoint/2010/main" val="3447818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D2072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1772"/>
            <a:ext cx="5143500" cy="1790700"/>
          </a:xfrm>
        </p:spPr>
        <p:txBody>
          <a:bodyPr anchor="b">
            <a:normAutofit/>
          </a:bodyPr>
          <a:lstStyle>
            <a:lvl1pPr algn="ctr">
              <a:defRPr sz="3400">
                <a:solidFill>
                  <a:schemeClr val="bg1"/>
                </a:solidFill>
              </a:defRPr>
            </a:lvl1pPr>
          </a:lstStyle>
          <a:p>
            <a:r>
              <a:rPr lang="en-US" dirty="0"/>
              <a:t>Click to edit Master title style</a:t>
            </a:r>
            <a:endParaRPr lang="hr-HR" dirty="0"/>
          </a:p>
        </p:txBody>
      </p:sp>
      <p:sp>
        <p:nvSpPr>
          <p:cNvPr id="3" name="Subtitle 2"/>
          <p:cNvSpPr>
            <a:spLocks noGrp="1"/>
          </p:cNvSpPr>
          <p:nvPr>
            <p:ph type="subTitle" idx="1"/>
          </p:nvPr>
        </p:nvSpPr>
        <p:spPr>
          <a:xfrm>
            <a:off x="857250" y="2701528"/>
            <a:ext cx="5143500" cy="1241822"/>
          </a:xfrm>
        </p:spPr>
        <p:txBody>
          <a:bodyPr/>
          <a:lstStyle>
            <a:lvl1pPr marL="0" indent="0" algn="ctr">
              <a:buNone/>
              <a:defRPr sz="1350"/>
            </a:lvl1pPr>
            <a:lvl2pPr marL="257169"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1" indent="0" algn="ctr">
              <a:buNone/>
              <a:defRPr sz="900"/>
            </a:lvl7pPr>
            <a:lvl8pPr marL="1800180" indent="0" algn="ctr">
              <a:buNone/>
              <a:defRPr sz="900"/>
            </a:lvl8pPr>
            <a:lvl9pPr marL="2057349" indent="0" algn="ctr">
              <a:buNone/>
              <a:defRPr sz="900"/>
            </a:lvl9pPr>
          </a:lstStyle>
          <a:p>
            <a:r>
              <a:rPr lang="en-US"/>
              <a:t>Click to edit Master subtitle style</a:t>
            </a:r>
            <a:endParaRPr lang="hr-HR"/>
          </a:p>
        </p:txBody>
      </p:sp>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21931"/>
          <a:stretch/>
        </p:blipFill>
        <p:spPr>
          <a:xfrm>
            <a:off x="0" y="4384800"/>
            <a:ext cx="6856050" cy="638175"/>
          </a:xfrm>
          <a:prstGeom prst="rect">
            <a:avLst/>
          </a:prstGeom>
        </p:spPr>
      </p:pic>
    </p:spTree>
    <p:extLst>
      <p:ext uri="{BB962C8B-B14F-4D97-AF65-F5344CB8AC3E}">
        <p14:creationId xmlns:p14="http://schemas.microsoft.com/office/powerpoint/2010/main" val="127281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Zadnji slajd">
    <p:spTree>
      <p:nvGrpSpPr>
        <p:cNvPr id="1" name=""/>
        <p:cNvGrpSpPr/>
        <p:nvPr/>
      </p:nvGrpSpPr>
      <p:grpSpPr>
        <a:xfrm>
          <a:off x="0" y="0"/>
          <a:ext cx="0" cy="0"/>
          <a:chOff x="0" y="0"/>
          <a:chExt cx="0" cy="0"/>
        </a:xfrm>
      </p:grpSpPr>
      <p:sp>
        <p:nvSpPr>
          <p:cNvPr id="8" name="TextBox 7"/>
          <p:cNvSpPr txBox="1"/>
          <p:nvPr userDrawn="1"/>
        </p:nvSpPr>
        <p:spPr>
          <a:xfrm>
            <a:off x="4488320" y="2952999"/>
            <a:ext cx="2025000" cy="415498"/>
          </a:xfrm>
          <a:prstGeom prst="rect">
            <a:avLst/>
          </a:prstGeom>
          <a:noFill/>
        </p:spPr>
        <p:txBody>
          <a:bodyPr wrap="square" lIns="0" tIns="0" rIns="0" bIns="0" rtlCol="0">
            <a:spAutoFit/>
          </a:bodyPr>
          <a:lstStyle/>
          <a:p>
            <a:pPr algn="just"/>
            <a:r>
              <a:rPr lang="hr-HR" sz="675" dirty="0">
                <a:solidFill>
                  <a:prstClr val="black"/>
                </a:solidFill>
                <a:latin typeface="Arial" panose="020B0604020202020204" pitchFamily="34" charset="0"/>
                <a:cs typeface="Arial" panose="020B0604020202020204" pitchFamily="34" charset="0"/>
              </a:rPr>
              <a:t>Srce politikom otvorenog pristupa široj javnosti osigurava dostupnost i korištenje svih rezultata rada Srca, a prvenstveno obrazovnih i stručnih informacija i sadržaja nastalih djelovanjem i radom Srca.</a:t>
            </a:r>
            <a:endParaRPr lang="hr-HR" sz="675" dirty="0">
              <a:solidFill>
                <a:srgbClr val="CC3C00"/>
              </a:solidFill>
              <a:latin typeface="Arial" panose="020B0604020202020204" pitchFamily="34" charset="0"/>
              <a:cs typeface="Arial" panose="020B0604020202020204" pitchFamily="34" charset="0"/>
            </a:endParaRPr>
          </a:p>
        </p:txBody>
      </p:sp>
      <p:sp>
        <p:nvSpPr>
          <p:cNvPr id="10" name="TextBox 9"/>
          <p:cNvSpPr txBox="1"/>
          <p:nvPr userDrawn="1"/>
        </p:nvSpPr>
        <p:spPr>
          <a:xfrm>
            <a:off x="1985961" y="2973582"/>
            <a:ext cx="2200947" cy="369332"/>
          </a:xfrm>
          <a:prstGeom prst="rect">
            <a:avLst/>
          </a:prstGeom>
          <a:noFill/>
        </p:spPr>
        <p:txBody>
          <a:bodyPr wrap="square" lIns="0" tIns="0" rIns="0" bIns="0" rtlCol="0">
            <a:spAutoFit/>
          </a:bodyPr>
          <a:lstStyle/>
          <a:p>
            <a:r>
              <a:rPr lang="hr-HR" sz="800" dirty="0">
                <a:solidFill>
                  <a:prstClr val="black"/>
                </a:solidFill>
                <a:latin typeface="Arial" panose="020B0604020202020204" pitchFamily="34" charset="0"/>
                <a:cs typeface="Arial" panose="020B0604020202020204" pitchFamily="34" charset="0"/>
              </a:rPr>
              <a:t>Ovo djelo je dano na korištenje pod licencom Creative </a:t>
            </a:r>
            <a:r>
              <a:rPr lang="hr-HR" sz="800" dirty="0" err="1">
                <a:solidFill>
                  <a:prstClr val="black"/>
                </a:solidFill>
                <a:latin typeface="Arial" panose="020B0604020202020204" pitchFamily="34" charset="0"/>
                <a:cs typeface="Arial" panose="020B0604020202020204" pitchFamily="34" charset="0"/>
              </a:rPr>
              <a:t>Commons</a:t>
            </a:r>
            <a:r>
              <a:rPr lang="hr-HR" sz="800" dirty="0">
                <a:solidFill>
                  <a:prstClr val="black"/>
                </a:solidFill>
                <a:latin typeface="Arial" panose="020B0604020202020204" pitchFamily="34" charset="0"/>
                <a:cs typeface="Arial" panose="020B0604020202020204" pitchFamily="34" charset="0"/>
              </a:rPr>
              <a:t> </a:t>
            </a:r>
            <a:r>
              <a:rPr lang="hr-HR" sz="800" i="1" dirty="0">
                <a:solidFill>
                  <a:prstClr val="black"/>
                </a:solidFill>
                <a:latin typeface="Arial" panose="020B0604020202020204" pitchFamily="34" charset="0"/>
                <a:cs typeface="Arial" panose="020B0604020202020204" pitchFamily="34" charset="0"/>
              </a:rPr>
              <a:t>Imenovanje-Nekomercijalno-Bez prerada</a:t>
            </a:r>
            <a:r>
              <a:rPr lang="hr-HR" sz="800" dirty="0">
                <a:solidFill>
                  <a:prstClr val="black"/>
                </a:solidFill>
                <a:latin typeface="Arial" panose="020B0604020202020204" pitchFamily="34" charset="0"/>
                <a:cs typeface="Arial" panose="020B0604020202020204" pitchFamily="34" charset="0"/>
              </a:rPr>
              <a:t> 4.0 međunarodna. </a:t>
            </a:r>
            <a:endParaRPr lang="hr-HR" sz="800" b="1" dirty="0">
              <a:solidFill>
                <a:srgbClr val="CC3C00"/>
              </a:solidFill>
              <a:latin typeface="Arial" panose="020B0604020202020204" pitchFamily="34" charset="0"/>
              <a:cs typeface="Arial" panose="020B0604020202020204" pitchFamily="34" charset="0"/>
            </a:endParaRPr>
          </a:p>
        </p:txBody>
      </p:sp>
      <p:sp>
        <p:nvSpPr>
          <p:cNvPr id="13" name="TextBox 12"/>
          <p:cNvSpPr txBox="1"/>
          <p:nvPr userDrawn="1"/>
        </p:nvSpPr>
        <p:spPr>
          <a:xfrm>
            <a:off x="811877" y="3555046"/>
            <a:ext cx="949299" cy="196208"/>
          </a:xfrm>
          <a:prstGeom prst="rect">
            <a:avLst/>
          </a:prstGeom>
          <a:noFill/>
        </p:spPr>
        <p:txBody>
          <a:bodyPr wrap="none" rtlCol="0">
            <a:spAutoFit/>
          </a:bodyPr>
          <a:lstStyle/>
          <a:p>
            <a:r>
              <a:rPr lang="hr-HR" sz="675" b="1" dirty="0">
                <a:solidFill>
                  <a:srgbClr val="CC3C00"/>
                </a:solidFill>
                <a:latin typeface="Arial" panose="020B0604020202020204" pitchFamily="34" charset="0"/>
                <a:cs typeface="Arial" panose="020B0604020202020204" pitchFamily="34" charset="0"/>
                <a:hlinkClick r:id="rId2"/>
              </a:rPr>
              <a:t>www.srce.unizg.hr</a:t>
            </a:r>
            <a:endParaRPr lang="hr-HR" sz="675" b="1" dirty="0">
              <a:solidFill>
                <a:srgbClr val="CC3C00"/>
              </a:solidFill>
              <a:latin typeface="Arial" panose="020B0604020202020204" pitchFamily="34" charset="0"/>
              <a:cs typeface="Arial" panose="020B0604020202020204" pitchFamily="34" charset="0"/>
            </a:endParaRPr>
          </a:p>
        </p:txBody>
      </p:sp>
      <p:sp>
        <p:nvSpPr>
          <p:cNvPr id="11" name="Title 1"/>
          <p:cNvSpPr>
            <a:spLocks noGrp="1"/>
          </p:cNvSpPr>
          <p:nvPr>
            <p:ph type="ctrTitle"/>
          </p:nvPr>
        </p:nvSpPr>
        <p:spPr>
          <a:xfrm>
            <a:off x="857250" y="372913"/>
            <a:ext cx="5143500" cy="1376581"/>
          </a:xfrm>
        </p:spPr>
        <p:txBody>
          <a:bodyPr anchor="b">
            <a:normAutofit/>
          </a:bodyPr>
          <a:lstStyle>
            <a:lvl1pPr algn="ctr">
              <a:defRPr sz="2025" baseline="0">
                <a:solidFill>
                  <a:srgbClr val="C00000"/>
                </a:solidFill>
              </a:defRPr>
            </a:lvl1pPr>
          </a:lstStyle>
          <a:p>
            <a:r>
              <a:rPr lang="en-US" dirty="0"/>
              <a:t>Click to edit Master title style</a:t>
            </a:r>
            <a:endParaRPr lang="hr-HR" dirty="0"/>
          </a:p>
        </p:txBody>
      </p:sp>
      <p:sp>
        <p:nvSpPr>
          <p:cNvPr id="14" name="Subtitle 2"/>
          <p:cNvSpPr>
            <a:spLocks noGrp="1"/>
          </p:cNvSpPr>
          <p:nvPr>
            <p:ph type="subTitle" idx="1"/>
          </p:nvPr>
        </p:nvSpPr>
        <p:spPr>
          <a:xfrm>
            <a:off x="857250" y="1959746"/>
            <a:ext cx="5143500" cy="759391"/>
          </a:xfrm>
        </p:spPr>
        <p:txBody>
          <a:bodyPr/>
          <a:lstStyle>
            <a:lvl1pPr marL="0" indent="0" algn="ctr">
              <a:buNone/>
              <a:defRPr sz="1350"/>
            </a:lvl1pPr>
            <a:lvl2pPr marL="257169"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1" indent="0" algn="ctr">
              <a:buNone/>
              <a:defRPr sz="900"/>
            </a:lvl7pPr>
            <a:lvl8pPr marL="1800180" indent="0" algn="ctr">
              <a:buNone/>
              <a:defRPr sz="900"/>
            </a:lvl8pPr>
            <a:lvl9pPr marL="2057349" indent="0" algn="ctr">
              <a:buNone/>
              <a:defRPr sz="900"/>
            </a:lvl9pPr>
          </a:lstStyle>
          <a:p>
            <a:r>
              <a:rPr lang="en-US" dirty="0"/>
              <a:t>Click to edit Master subtitle style</a:t>
            </a:r>
            <a:endParaRPr lang="hr-HR" dirty="0"/>
          </a:p>
        </p:txBody>
      </p:sp>
      <p:sp>
        <p:nvSpPr>
          <p:cNvPr id="2" name="Rectangle 1"/>
          <p:cNvSpPr/>
          <p:nvPr userDrawn="1"/>
        </p:nvSpPr>
        <p:spPr>
          <a:xfrm>
            <a:off x="1867043" y="3555047"/>
            <a:ext cx="2319866" cy="196208"/>
          </a:xfrm>
          <a:prstGeom prst="rect">
            <a:avLst/>
          </a:prstGeom>
        </p:spPr>
        <p:txBody>
          <a:bodyPr wrap="none">
            <a:spAutoFit/>
          </a:bodyPr>
          <a:lstStyle/>
          <a:p>
            <a:pPr algn="ctr"/>
            <a:r>
              <a:rPr lang="hr-HR" sz="675" b="1" dirty="0">
                <a:solidFill>
                  <a:srgbClr val="CC3C00"/>
                </a:solidFill>
                <a:latin typeface="Arial" panose="020B0604020202020204" pitchFamily="34" charset="0"/>
                <a:cs typeface="Arial" panose="020B0604020202020204" pitchFamily="34" charset="0"/>
              </a:rPr>
              <a:t>creativecommons.org/licenses/by-nc-nd/4.0/deed.hr</a:t>
            </a:r>
          </a:p>
        </p:txBody>
      </p:sp>
      <p:sp>
        <p:nvSpPr>
          <p:cNvPr id="3" name="Rectangle 2"/>
          <p:cNvSpPr/>
          <p:nvPr userDrawn="1"/>
        </p:nvSpPr>
        <p:spPr>
          <a:xfrm>
            <a:off x="4682329" y="3521692"/>
            <a:ext cx="1636987" cy="196208"/>
          </a:xfrm>
          <a:prstGeom prst="rect">
            <a:avLst/>
          </a:prstGeom>
        </p:spPr>
        <p:txBody>
          <a:bodyPr wrap="none">
            <a:spAutoFit/>
          </a:bodyPr>
          <a:lstStyle/>
          <a:p>
            <a:pPr algn="ctr"/>
            <a:r>
              <a:rPr lang="hr-HR" sz="675" b="1" dirty="0">
                <a:solidFill>
                  <a:srgbClr val="CC3C00"/>
                </a:solidFill>
                <a:latin typeface="Arial" panose="020B0604020202020204" pitchFamily="34" charset="0"/>
                <a:cs typeface="Arial" panose="020B0604020202020204" pitchFamily="34" charset="0"/>
                <a:hlinkClick r:id="rId3"/>
              </a:rPr>
              <a:t>www.srce.unizg.hr/otvoreni-pristup</a:t>
            </a:r>
            <a:endParaRPr lang="hr-HR" sz="675" b="1" dirty="0">
              <a:solidFill>
                <a:srgbClr val="CC3C00"/>
              </a:solidFill>
              <a:latin typeface="Arial" panose="020B0604020202020204" pitchFamily="34" charset="0"/>
              <a:cs typeface="Arial" panose="020B0604020202020204" pitchFamily="34" charset="0"/>
            </a:endParaRPr>
          </a:p>
        </p:txBody>
      </p:sp>
      <p:pic>
        <p:nvPicPr>
          <p:cNvPr id="15" name="Picture 14">
            <a:hlinkClick r:id="rId3"/>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58127" y="3996799"/>
            <a:ext cx="685385" cy="270000"/>
          </a:xfrm>
          <a:prstGeom prst="rect">
            <a:avLst/>
          </a:prstGeom>
        </p:spPr>
      </p:pic>
      <p:pic>
        <p:nvPicPr>
          <p:cNvPr id="17" name="Picture 16">
            <a:hlinkClick r:id="rId2"/>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8113" y="2929389"/>
            <a:ext cx="1384975" cy="540000"/>
          </a:xfrm>
          <a:prstGeom prst="rect">
            <a:avLst/>
          </a:prstGeom>
        </p:spPr>
      </p:pic>
      <p:pic>
        <p:nvPicPr>
          <p:cNvPr id="12" name="Picture 2" descr="http://mirrors.creativecommons.org/presskit/buttons/88x31/png/by-nc.png">
            <a:hlinkClick r:id="rId6"/>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35955" y="3996799"/>
            <a:ext cx="771702" cy="270000"/>
          </a:xfrm>
          <a:prstGeom prst="rect">
            <a:avLst/>
          </a:prstGeom>
          <a:noFill/>
          <a:extLst>
            <a:ext uri="{909E8E84-426E-40DD-AFC4-6F175D3DCCD1}">
              <a14:hiddenFill xmlns:a14="http://schemas.microsoft.com/office/drawing/2010/main">
                <a:solidFill>
                  <a:srgbClr val="FFFFFF"/>
                </a:solidFill>
              </a14:hiddenFill>
            </a:ext>
          </a:extLst>
        </p:spPr>
      </p:pic>
      <p:sp>
        <p:nvSpPr>
          <p:cNvPr id="20" name="Footer Placeholder 4"/>
          <p:cNvSpPr>
            <a:spLocks noGrp="1"/>
          </p:cNvSpPr>
          <p:nvPr>
            <p:ph type="ftr" sz="quarter" idx="3"/>
          </p:nvPr>
        </p:nvSpPr>
        <p:spPr>
          <a:xfrm>
            <a:off x="1190452" y="4765340"/>
            <a:ext cx="4334048" cy="270000"/>
          </a:xfrm>
          <a:prstGeom prst="rect">
            <a:avLst/>
          </a:prstGeom>
        </p:spPr>
        <p:txBody>
          <a:bodyPr vert="horz" lIns="91440" tIns="45720" rIns="91440" bIns="45720" rtlCol="0" anchor="ctr"/>
          <a:lstStyle>
            <a:lvl1pPr algn="ctr">
              <a:defRPr sz="1200" b="0" i="0">
                <a:solidFill>
                  <a:schemeClr val="tx1"/>
                </a:solidFill>
                <a:latin typeface="Arial" panose="020B0604020202020204" pitchFamily="34" charset="0"/>
                <a:cs typeface="Arial" panose="020B0604020202020204" pitchFamily="34" charset="0"/>
              </a:defRPr>
            </a:lvl1pPr>
          </a:lstStyle>
          <a:p>
            <a:r>
              <a:rPr lang="hr-HR" dirty="0"/>
              <a:t>www.srce.unizg.hr</a:t>
            </a:r>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0547" y="4383544"/>
            <a:ext cx="7008547" cy="509298"/>
          </a:xfrm>
          <a:prstGeom prst="rect">
            <a:avLst/>
          </a:prstGeom>
        </p:spPr>
      </p:pic>
      <p:pic>
        <p:nvPicPr>
          <p:cNvPr id="22" name="Picture 2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63428" y="4778628"/>
            <a:ext cx="723223" cy="243425"/>
          </a:xfrm>
          <a:prstGeom prst="rect">
            <a:avLst/>
          </a:prstGeom>
        </p:spPr>
      </p:pic>
    </p:spTree>
    <p:extLst>
      <p:ext uri="{BB962C8B-B14F-4D97-AF65-F5344CB8AC3E}">
        <p14:creationId xmlns:p14="http://schemas.microsoft.com/office/powerpoint/2010/main" val="2547442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dirty="0"/>
          </a:p>
        </p:txBody>
      </p:sp>
      <p:sp>
        <p:nvSpPr>
          <p:cNvPr id="4" name="Date Placeholder 3"/>
          <p:cNvSpPr>
            <a:spLocks noGrp="1"/>
          </p:cNvSpPr>
          <p:nvPr>
            <p:ph type="dt" sz="half" idx="10"/>
          </p:nvPr>
        </p:nvSpPr>
        <p:spPr/>
        <p:txBody>
          <a:bodyPr/>
          <a:lstStyle/>
          <a:p>
            <a:endParaRPr lang="hr-HR"/>
          </a:p>
        </p:txBody>
      </p:sp>
      <p:sp>
        <p:nvSpPr>
          <p:cNvPr id="6" name="Slide Number Placeholder 5"/>
          <p:cNvSpPr>
            <a:spLocks noGrp="1"/>
          </p:cNvSpPr>
          <p:nvPr>
            <p:ph type="sldNum" sz="quarter" idx="12"/>
          </p:nvPr>
        </p:nvSpPr>
        <p:spPr/>
        <p:txBody>
          <a:bodyPr/>
          <a:lstStyle/>
          <a:p>
            <a:fld id="{8F875A55-2F1E-4FC3-883D-C1990A1E687D}" type="slidenum">
              <a:rPr lang="hr-HR" smtClean="0"/>
              <a:t>‹#›</a:t>
            </a:fld>
            <a:endParaRPr lang="hr-HR"/>
          </a:p>
        </p:txBody>
      </p:sp>
      <p:sp>
        <p:nvSpPr>
          <p:cNvPr id="8" name="Footer Placeholder 4"/>
          <p:cNvSpPr>
            <a:spLocks noGrp="1"/>
          </p:cNvSpPr>
          <p:nvPr>
            <p:ph type="ftr" sz="quarter" idx="3"/>
          </p:nvPr>
        </p:nvSpPr>
        <p:spPr>
          <a:xfrm>
            <a:off x="1190452" y="4765340"/>
            <a:ext cx="4334048" cy="270000"/>
          </a:xfrm>
          <a:prstGeom prst="rect">
            <a:avLst/>
          </a:prstGeom>
        </p:spPr>
        <p:txBody>
          <a:bodyPr vert="horz" lIns="91440" tIns="45720" rIns="91440" bIns="45720" rtlCol="0" anchor="ctr"/>
          <a:lstStyle>
            <a:lvl1pPr algn="ctr">
              <a:defRPr sz="750" i="1">
                <a:solidFill>
                  <a:schemeClr val="tx1">
                    <a:tint val="75000"/>
                  </a:schemeClr>
                </a:solidFill>
                <a:latin typeface="Arial" panose="020B0604020202020204" pitchFamily="34" charset="0"/>
                <a:cs typeface="Arial" panose="020B0604020202020204" pitchFamily="34" charset="0"/>
              </a:defRPr>
            </a:lvl1pPr>
          </a:lstStyle>
          <a:p>
            <a:endParaRPr lang="hr-HR" dirty="0"/>
          </a:p>
        </p:txBody>
      </p:sp>
    </p:spTree>
    <p:extLst>
      <p:ext uri="{BB962C8B-B14F-4D97-AF65-F5344CB8AC3E}">
        <p14:creationId xmlns:p14="http://schemas.microsoft.com/office/powerpoint/2010/main" val="1776533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1282308"/>
            <a:ext cx="5915025" cy="2139553"/>
          </a:xfrm>
        </p:spPr>
        <p:txBody>
          <a:bodyPr anchor="b"/>
          <a:lstStyle>
            <a:lvl1pPr>
              <a:defRPr sz="3375"/>
            </a:lvl1pPr>
          </a:lstStyle>
          <a:p>
            <a:r>
              <a:rPr lang="en-US"/>
              <a:t>Click to edit Master title style</a:t>
            </a:r>
            <a:endParaRPr lang="hr-HR"/>
          </a:p>
        </p:txBody>
      </p:sp>
      <p:sp>
        <p:nvSpPr>
          <p:cNvPr id="3" name="Text Placeholder 2"/>
          <p:cNvSpPr>
            <a:spLocks noGrp="1"/>
          </p:cNvSpPr>
          <p:nvPr>
            <p:ph type="body" idx="1"/>
          </p:nvPr>
        </p:nvSpPr>
        <p:spPr>
          <a:xfrm>
            <a:off x="467916" y="3442101"/>
            <a:ext cx="5915025" cy="1125140"/>
          </a:xfrm>
        </p:spPr>
        <p:txBody>
          <a:bodyPr/>
          <a:lstStyle>
            <a:lvl1pPr marL="0" indent="0">
              <a:buNone/>
              <a:defRPr sz="1350">
                <a:solidFill>
                  <a:schemeClr val="tx1">
                    <a:tint val="75000"/>
                  </a:schemeClr>
                </a:solidFill>
              </a:defRPr>
            </a:lvl1pPr>
            <a:lvl2pPr marL="257169" indent="0">
              <a:buNone/>
              <a:defRPr sz="1125">
                <a:solidFill>
                  <a:schemeClr val="tx1">
                    <a:tint val="75000"/>
                  </a:schemeClr>
                </a:solidFill>
              </a:defRPr>
            </a:lvl2pPr>
            <a:lvl3pPr marL="514337" indent="0">
              <a:buNone/>
              <a:defRPr sz="1013">
                <a:solidFill>
                  <a:schemeClr val="tx1">
                    <a:tint val="75000"/>
                  </a:schemeClr>
                </a:solidFill>
              </a:defRPr>
            </a:lvl3pPr>
            <a:lvl4pPr marL="771506" indent="0">
              <a:buNone/>
              <a:defRPr sz="900">
                <a:solidFill>
                  <a:schemeClr val="tx1">
                    <a:tint val="75000"/>
                  </a:schemeClr>
                </a:solidFill>
              </a:defRPr>
            </a:lvl4pPr>
            <a:lvl5pPr marL="1028675" indent="0">
              <a:buNone/>
              <a:defRPr sz="900">
                <a:solidFill>
                  <a:schemeClr val="tx1">
                    <a:tint val="75000"/>
                  </a:schemeClr>
                </a:solidFill>
              </a:defRPr>
            </a:lvl5pPr>
            <a:lvl6pPr marL="1285843" indent="0">
              <a:buNone/>
              <a:defRPr sz="900">
                <a:solidFill>
                  <a:schemeClr val="tx1">
                    <a:tint val="75000"/>
                  </a:schemeClr>
                </a:solidFill>
              </a:defRPr>
            </a:lvl6pPr>
            <a:lvl7pPr marL="1543011" indent="0">
              <a:buNone/>
              <a:defRPr sz="900">
                <a:solidFill>
                  <a:schemeClr val="tx1">
                    <a:tint val="75000"/>
                  </a:schemeClr>
                </a:solidFill>
              </a:defRPr>
            </a:lvl7pPr>
            <a:lvl8pPr marL="1800180" indent="0">
              <a:buNone/>
              <a:defRPr sz="900">
                <a:solidFill>
                  <a:schemeClr val="tx1">
                    <a:tint val="75000"/>
                  </a:schemeClr>
                </a:solidFill>
              </a:defRPr>
            </a:lvl8pPr>
            <a:lvl9pPr marL="2057349" indent="0">
              <a:buNone/>
              <a:defRPr sz="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hr-HR"/>
          </a:p>
        </p:txBody>
      </p:sp>
      <p:sp>
        <p:nvSpPr>
          <p:cNvPr id="5" name="Footer Placeholder 4"/>
          <p:cNvSpPr>
            <a:spLocks noGrp="1"/>
          </p:cNvSpPr>
          <p:nvPr>
            <p:ph type="ftr" sz="quarter" idx="11"/>
          </p:nvPr>
        </p:nvSpPr>
        <p:spPr/>
        <p:txBody>
          <a:bodyPr/>
          <a:lstStyle/>
          <a:p>
            <a:endParaRPr lang="hr-HR" dirty="0"/>
          </a:p>
        </p:txBody>
      </p:sp>
      <p:sp>
        <p:nvSpPr>
          <p:cNvPr id="6" name="Slide Number Placeholder 5"/>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1037534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dirty="0"/>
          </a:p>
        </p:txBody>
      </p:sp>
      <p:sp>
        <p:nvSpPr>
          <p:cNvPr id="3" name="Content Placeholder 2"/>
          <p:cNvSpPr>
            <a:spLocks noGrp="1"/>
          </p:cNvSpPr>
          <p:nvPr>
            <p:ph sz="half" idx="1"/>
          </p:nvPr>
        </p:nvSpPr>
        <p:spPr>
          <a:xfrm>
            <a:off x="471488" y="1369219"/>
            <a:ext cx="291465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3471863" y="1369219"/>
            <a:ext cx="291465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endParaRPr lang="hr-HR"/>
          </a:p>
        </p:txBody>
      </p:sp>
      <p:sp>
        <p:nvSpPr>
          <p:cNvPr id="6" name="Footer Placeholder 5"/>
          <p:cNvSpPr>
            <a:spLocks noGrp="1"/>
          </p:cNvSpPr>
          <p:nvPr>
            <p:ph type="ftr" sz="quarter" idx="11"/>
          </p:nvPr>
        </p:nvSpPr>
        <p:spPr/>
        <p:txBody>
          <a:bodyPr/>
          <a:lstStyle/>
          <a:p>
            <a:endParaRPr lang="hr-HR" dirty="0"/>
          </a:p>
        </p:txBody>
      </p:sp>
      <p:sp>
        <p:nvSpPr>
          <p:cNvPr id="7" name="Slide Number Placeholder 6"/>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352462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273847"/>
            <a:ext cx="5915025" cy="994172"/>
          </a:xfrm>
        </p:spPr>
        <p:txBody>
          <a:bodyPr/>
          <a:lstStyle/>
          <a:p>
            <a:r>
              <a:rPr lang="en-US"/>
              <a:t>Click to edit Master title style</a:t>
            </a:r>
            <a:endParaRPr lang="hr-HR"/>
          </a:p>
        </p:txBody>
      </p:sp>
      <p:sp>
        <p:nvSpPr>
          <p:cNvPr id="3" name="Text Placeholder 2"/>
          <p:cNvSpPr>
            <a:spLocks noGrp="1"/>
          </p:cNvSpPr>
          <p:nvPr>
            <p:ph type="body" idx="1"/>
          </p:nvPr>
        </p:nvSpPr>
        <p:spPr>
          <a:xfrm>
            <a:off x="472381" y="1260872"/>
            <a:ext cx="2901255" cy="617934"/>
          </a:xfrm>
        </p:spPr>
        <p:txBody>
          <a:bodyPr anchor="b"/>
          <a:lstStyle>
            <a:lvl1pPr marL="0" indent="0">
              <a:buNone/>
              <a:defRPr sz="1350" b="1"/>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4" name="Content Placeholder 3"/>
          <p:cNvSpPr>
            <a:spLocks noGrp="1"/>
          </p:cNvSpPr>
          <p:nvPr>
            <p:ph sz="half" idx="2"/>
          </p:nvPr>
        </p:nvSpPr>
        <p:spPr>
          <a:xfrm>
            <a:off x="472381" y="1878807"/>
            <a:ext cx="290125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3471865" y="1260872"/>
            <a:ext cx="2915543" cy="617934"/>
          </a:xfrm>
        </p:spPr>
        <p:txBody>
          <a:bodyPr anchor="b"/>
          <a:lstStyle>
            <a:lvl1pPr marL="0" indent="0">
              <a:buNone/>
              <a:defRPr sz="1350" b="1"/>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p:cNvSpPr>
            <a:spLocks noGrp="1"/>
          </p:cNvSpPr>
          <p:nvPr>
            <p:ph sz="quarter" idx="4"/>
          </p:nvPr>
        </p:nvSpPr>
        <p:spPr>
          <a:xfrm>
            <a:off x="3471865" y="1878807"/>
            <a:ext cx="2915543"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endParaRPr lang="hr-HR"/>
          </a:p>
        </p:txBody>
      </p:sp>
      <p:sp>
        <p:nvSpPr>
          <p:cNvPr id="8" name="Footer Placeholder 7"/>
          <p:cNvSpPr>
            <a:spLocks noGrp="1"/>
          </p:cNvSpPr>
          <p:nvPr>
            <p:ph type="ftr" sz="quarter" idx="11"/>
          </p:nvPr>
        </p:nvSpPr>
        <p:spPr/>
        <p:txBody>
          <a:bodyPr/>
          <a:lstStyle/>
          <a:p>
            <a:endParaRPr lang="hr-HR" dirty="0"/>
          </a:p>
        </p:txBody>
      </p:sp>
      <p:sp>
        <p:nvSpPr>
          <p:cNvPr id="9" name="Slide Number Placeholder 8"/>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1979139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endParaRPr lang="hr-HR"/>
          </a:p>
        </p:txBody>
      </p:sp>
      <p:sp>
        <p:nvSpPr>
          <p:cNvPr id="4" name="Footer Placeholder 3"/>
          <p:cNvSpPr>
            <a:spLocks noGrp="1"/>
          </p:cNvSpPr>
          <p:nvPr>
            <p:ph type="ftr" sz="quarter" idx="11"/>
          </p:nvPr>
        </p:nvSpPr>
        <p:spPr/>
        <p:txBody>
          <a:bodyPr/>
          <a:lstStyle/>
          <a:p>
            <a:endParaRPr lang="hr-HR" dirty="0"/>
          </a:p>
        </p:txBody>
      </p:sp>
      <p:sp>
        <p:nvSpPr>
          <p:cNvPr id="5" name="Slide Number Placeholder 4"/>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1638032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hr-HR"/>
          </a:p>
        </p:txBody>
      </p:sp>
      <p:sp>
        <p:nvSpPr>
          <p:cNvPr id="3" name="Footer Placeholder 2"/>
          <p:cNvSpPr>
            <a:spLocks noGrp="1"/>
          </p:cNvSpPr>
          <p:nvPr>
            <p:ph type="ftr" sz="quarter" idx="11"/>
          </p:nvPr>
        </p:nvSpPr>
        <p:spPr/>
        <p:txBody>
          <a:bodyPr/>
          <a:lstStyle/>
          <a:p>
            <a:endParaRPr lang="hr-HR" dirty="0"/>
          </a:p>
        </p:txBody>
      </p:sp>
      <p:sp>
        <p:nvSpPr>
          <p:cNvPr id="4" name="Slide Number Placeholder 3"/>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2897636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342900"/>
            <a:ext cx="2211884" cy="1200150"/>
          </a:xfrm>
        </p:spPr>
        <p:txBody>
          <a:bodyPr anchor="b"/>
          <a:lstStyle>
            <a:lvl1pPr>
              <a:defRPr sz="1800"/>
            </a:lvl1pPr>
          </a:lstStyle>
          <a:p>
            <a:r>
              <a:rPr lang="en-US"/>
              <a:t>Click to edit Master title style</a:t>
            </a:r>
            <a:endParaRPr lang="hr-HR"/>
          </a:p>
        </p:txBody>
      </p:sp>
      <p:sp>
        <p:nvSpPr>
          <p:cNvPr id="3" name="Content Placeholder 2"/>
          <p:cNvSpPr>
            <a:spLocks noGrp="1"/>
          </p:cNvSpPr>
          <p:nvPr>
            <p:ph idx="1"/>
          </p:nvPr>
        </p:nvSpPr>
        <p:spPr>
          <a:xfrm>
            <a:off x="2915543" y="740573"/>
            <a:ext cx="3471863"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472381" y="1543051"/>
            <a:ext cx="2211884" cy="2858691"/>
          </a:xfrm>
        </p:spPr>
        <p:txBody>
          <a:bodyPr/>
          <a:lstStyle>
            <a:lvl1pPr marL="0" indent="0">
              <a:buNone/>
              <a:defRPr sz="900"/>
            </a:lvl1pPr>
            <a:lvl2pPr marL="257169" indent="0">
              <a:buNone/>
              <a:defRPr sz="788"/>
            </a:lvl2pPr>
            <a:lvl3pPr marL="514337" indent="0">
              <a:buNone/>
              <a:defRPr sz="675"/>
            </a:lvl3pPr>
            <a:lvl4pPr marL="771506" indent="0">
              <a:buNone/>
              <a:defRPr sz="563"/>
            </a:lvl4pPr>
            <a:lvl5pPr marL="1028675" indent="0">
              <a:buNone/>
              <a:defRPr sz="563"/>
            </a:lvl5pPr>
            <a:lvl6pPr marL="1285843" indent="0">
              <a:buNone/>
              <a:defRPr sz="563"/>
            </a:lvl6pPr>
            <a:lvl7pPr marL="1543011" indent="0">
              <a:buNone/>
              <a:defRPr sz="563"/>
            </a:lvl7pPr>
            <a:lvl8pPr marL="1800180" indent="0">
              <a:buNone/>
              <a:defRPr sz="563"/>
            </a:lvl8pPr>
            <a:lvl9pPr marL="205734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hr-HR"/>
          </a:p>
        </p:txBody>
      </p:sp>
      <p:sp>
        <p:nvSpPr>
          <p:cNvPr id="6" name="Footer Placeholder 5"/>
          <p:cNvSpPr>
            <a:spLocks noGrp="1"/>
          </p:cNvSpPr>
          <p:nvPr>
            <p:ph type="ftr" sz="quarter" idx="11"/>
          </p:nvPr>
        </p:nvSpPr>
        <p:spPr/>
        <p:txBody>
          <a:bodyPr/>
          <a:lstStyle/>
          <a:p>
            <a:endParaRPr lang="hr-HR" dirty="0"/>
          </a:p>
        </p:txBody>
      </p:sp>
      <p:sp>
        <p:nvSpPr>
          <p:cNvPr id="7" name="Slide Number Placeholder 6"/>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2537831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342900"/>
            <a:ext cx="2211884" cy="1200150"/>
          </a:xfrm>
        </p:spPr>
        <p:txBody>
          <a:bodyPr anchor="b"/>
          <a:lstStyle>
            <a:lvl1pPr>
              <a:defRPr sz="1800"/>
            </a:lvl1pPr>
          </a:lstStyle>
          <a:p>
            <a:r>
              <a:rPr lang="en-US"/>
              <a:t>Click to edit Master title style</a:t>
            </a:r>
            <a:endParaRPr lang="hr-HR"/>
          </a:p>
        </p:txBody>
      </p:sp>
      <p:sp>
        <p:nvSpPr>
          <p:cNvPr id="3" name="Picture Placeholder 2"/>
          <p:cNvSpPr>
            <a:spLocks noGrp="1"/>
          </p:cNvSpPr>
          <p:nvPr>
            <p:ph type="pic" idx="1"/>
          </p:nvPr>
        </p:nvSpPr>
        <p:spPr>
          <a:xfrm>
            <a:off x="2915543" y="740573"/>
            <a:ext cx="3471863" cy="3655219"/>
          </a:xfrm>
        </p:spPr>
        <p:txBody>
          <a:bodyPr/>
          <a:lstStyle>
            <a:lvl1pPr marL="0" indent="0">
              <a:buNone/>
              <a:defRPr sz="1800"/>
            </a:lvl1pPr>
            <a:lvl2pPr marL="257169" indent="0">
              <a:buNone/>
              <a:defRPr sz="1575"/>
            </a:lvl2pPr>
            <a:lvl3pPr marL="514337" indent="0">
              <a:buNone/>
              <a:defRPr sz="1350"/>
            </a:lvl3pPr>
            <a:lvl4pPr marL="771506" indent="0">
              <a:buNone/>
              <a:defRPr sz="1125"/>
            </a:lvl4pPr>
            <a:lvl5pPr marL="1028675" indent="0">
              <a:buNone/>
              <a:defRPr sz="1125"/>
            </a:lvl5pPr>
            <a:lvl6pPr marL="1285843" indent="0">
              <a:buNone/>
              <a:defRPr sz="1125"/>
            </a:lvl6pPr>
            <a:lvl7pPr marL="1543011" indent="0">
              <a:buNone/>
              <a:defRPr sz="1125"/>
            </a:lvl7pPr>
            <a:lvl8pPr marL="1800180" indent="0">
              <a:buNone/>
              <a:defRPr sz="1125"/>
            </a:lvl8pPr>
            <a:lvl9pPr marL="2057349" indent="0">
              <a:buNone/>
              <a:defRPr sz="1125"/>
            </a:lvl9pPr>
          </a:lstStyle>
          <a:p>
            <a:r>
              <a:rPr lang="en-US"/>
              <a:t>Click icon to add picture</a:t>
            </a:r>
            <a:endParaRPr lang="hr-HR"/>
          </a:p>
        </p:txBody>
      </p:sp>
      <p:sp>
        <p:nvSpPr>
          <p:cNvPr id="4" name="Text Placeholder 3"/>
          <p:cNvSpPr>
            <a:spLocks noGrp="1"/>
          </p:cNvSpPr>
          <p:nvPr>
            <p:ph type="body" sz="half" idx="2"/>
          </p:nvPr>
        </p:nvSpPr>
        <p:spPr>
          <a:xfrm>
            <a:off x="472381" y="1543051"/>
            <a:ext cx="2211884" cy="2858691"/>
          </a:xfrm>
        </p:spPr>
        <p:txBody>
          <a:bodyPr/>
          <a:lstStyle>
            <a:lvl1pPr marL="0" indent="0">
              <a:buNone/>
              <a:defRPr sz="900"/>
            </a:lvl1pPr>
            <a:lvl2pPr marL="257169" indent="0">
              <a:buNone/>
              <a:defRPr sz="788"/>
            </a:lvl2pPr>
            <a:lvl3pPr marL="514337" indent="0">
              <a:buNone/>
              <a:defRPr sz="675"/>
            </a:lvl3pPr>
            <a:lvl4pPr marL="771506" indent="0">
              <a:buNone/>
              <a:defRPr sz="563"/>
            </a:lvl4pPr>
            <a:lvl5pPr marL="1028675" indent="0">
              <a:buNone/>
              <a:defRPr sz="563"/>
            </a:lvl5pPr>
            <a:lvl6pPr marL="1285843" indent="0">
              <a:buNone/>
              <a:defRPr sz="563"/>
            </a:lvl6pPr>
            <a:lvl7pPr marL="1543011" indent="0">
              <a:buNone/>
              <a:defRPr sz="563"/>
            </a:lvl7pPr>
            <a:lvl8pPr marL="1800180" indent="0">
              <a:buNone/>
              <a:defRPr sz="563"/>
            </a:lvl8pPr>
            <a:lvl9pPr marL="205734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hr-HR"/>
          </a:p>
        </p:txBody>
      </p:sp>
      <p:sp>
        <p:nvSpPr>
          <p:cNvPr id="6" name="Footer Placeholder 5"/>
          <p:cNvSpPr>
            <a:spLocks noGrp="1"/>
          </p:cNvSpPr>
          <p:nvPr>
            <p:ph type="ftr" sz="quarter" idx="11"/>
          </p:nvPr>
        </p:nvSpPr>
        <p:spPr/>
        <p:txBody>
          <a:bodyPr/>
          <a:lstStyle/>
          <a:p>
            <a:endParaRPr lang="hr-HR" dirty="0"/>
          </a:p>
        </p:txBody>
      </p:sp>
      <p:sp>
        <p:nvSpPr>
          <p:cNvPr id="7" name="Slide Number Placeholder 6"/>
          <p:cNvSpPr>
            <a:spLocks noGrp="1"/>
          </p:cNvSpPr>
          <p:nvPr>
            <p:ph type="sldNum" sz="quarter" idx="12"/>
          </p:nvPr>
        </p:nvSpPr>
        <p:spPr/>
        <p:txBody>
          <a:bodyPr/>
          <a:lstStyle/>
          <a:p>
            <a:fld id="{8F875A55-2F1E-4FC3-883D-C1990A1E687D}" type="slidenum">
              <a:rPr lang="hr-HR" smtClean="0"/>
              <a:t>‹#›</a:t>
            </a:fld>
            <a:endParaRPr lang="hr-HR"/>
          </a:p>
        </p:txBody>
      </p:sp>
    </p:spTree>
    <p:extLst>
      <p:ext uri="{BB962C8B-B14F-4D97-AF65-F5344CB8AC3E}">
        <p14:creationId xmlns:p14="http://schemas.microsoft.com/office/powerpoint/2010/main" val="3042216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273847"/>
            <a:ext cx="5915025" cy="994172"/>
          </a:xfrm>
          <a:prstGeom prst="rect">
            <a:avLst/>
          </a:prstGeom>
        </p:spPr>
        <p:txBody>
          <a:bodyPr vert="horz" lIns="91440" tIns="45720" rIns="91440" bIns="45720" rtlCol="0" anchor="ctr">
            <a:normAutofit/>
          </a:bodyPr>
          <a:lstStyle/>
          <a:p>
            <a:r>
              <a:rPr lang="en-US"/>
              <a:t>Click to edit Master title style</a:t>
            </a:r>
            <a:endParaRPr lang="hr-HR" dirty="0"/>
          </a:p>
        </p:txBody>
      </p:sp>
      <p:sp>
        <p:nvSpPr>
          <p:cNvPr id="3" name="Text Placeholder 2"/>
          <p:cNvSpPr>
            <a:spLocks noGrp="1"/>
          </p:cNvSpPr>
          <p:nvPr>
            <p:ph type="body" idx="1"/>
          </p:nvPr>
        </p:nvSpPr>
        <p:spPr>
          <a:xfrm>
            <a:off x="471488" y="1369219"/>
            <a:ext cx="5915025"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hr-HR" dirty="0"/>
          </a:p>
        </p:txBody>
      </p:sp>
      <p:sp>
        <p:nvSpPr>
          <p:cNvPr id="4" name="Date Placeholder 3"/>
          <p:cNvSpPr>
            <a:spLocks noGrp="1"/>
          </p:cNvSpPr>
          <p:nvPr>
            <p:ph type="dt" sz="half" idx="2"/>
          </p:nvPr>
        </p:nvSpPr>
        <p:spPr>
          <a:xfrm>
            <a:off x="5604998" y="4765340"/>
            <a:ext cx="699161" cy="270000"/>
          </a:xfrm>
          <a:prstGeom prst="rect">
            <a:avLst/>
          </a:prstGeom>
        </p:spPr>
        <p:txBody>
          <a:bodyPr vert="horz" lIns="91440" tIns="45720" rIns="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endParaRPr lang="hr-HR" dirty="0"/>
          </a:p>
        </p:txBody>
      </p:sp>
      <p:sp>
        <p:nvSpPr>
          <p:cNvPr id="5" name="Footer Placeholder 4"/>
          <p:cNvSpPr>
            <a:spLocks noGrp="1"/>
          </p:cNvSpPr>
          <p:nvPr>
            <p:ph type="ftr" sz="quarter" idx="3"/>
          </p:nvPr>
        </p:nvSpPr>
        <p:spPr>
          <a:xfrm>
            <a:off x="1190452" y="4765340"/>
            <a:ext cx="4334048" cy="270000"/>
          </a:xfrm>
          <a:prstGeom prst="rect">
            <a:avLst/>
          </a:prstGeom>
        </p:spPr>
        <p:txBody>
          <a:bodyPr vert="horz" lIns="91440" tIns="45720" rIns="91440" bIns="45720" rtlCol="0" anchor="ctr"/>
          <a:lstStyle>
            <a:lvl1pPr algn="ctr">
              <a:defRPr sz="1200" b="0" i="0">
                <a:solidFill>
                  <a:schemeClr val="tx1"/>
                </a:solidFill>
                <a:latin typeface="Arial" panose="020B0604020202020204" pitchFamily="34" charset="0"/>
                <a:cs typeface="Arial" panose="020B0604020202020204" pitchFamily="34" charset="0"/>
              </a:defRPr>
            </a:lvl1pPr>
          </a:lstStyle>
          <a:p>
            <a:r>
              <a:rPr lang="hr-HR" dirty="0"/>
              <a:t>www.srce.unizg.hr</a:t>
            </a:r>
          </a:p>
        </p:txBody>
      </p:sp>
      <p:sp>
        <p:nvSpPr>
          <p:cNvPr id="6" name="Slide Number Placeholder 5"/>
          <p:cNvSpPr>
            <a:spLocks noGrp="1"/>
          </p:cNvSpPr>
          <p:nvPr>
            <p:ph type="sldNum" sz="quarter" idx="4"/>
          </p:nvPr>
        </p:nvSpPr>
        <p:spPr>
          <a:xfrm>
            <a:off x="6386513" y="4766434"/>
            <a:ext cx="471487" cy="270000"/>
          </a:xfrm>
          <a:prstGeom prst="rect">
            <a:avLst/>
          </a:prstGeom>
        </p:spPr>
        <p:txBody>
          <a:bodyPr vert="horz" lIns="91440" tIns="45720" rIns="180000" bIns="45720" rtlCol="0" anchor="ctr"/>
          <a:lstStyle>
            <a:lvl1pPr algn="r">
              <a:defRPr sz="1200">
                <a:solidFill>
                  <a:schemeClr val="tx1"/>
                </a:solidFill>
                <a:latin typeface="Arial" panose="020B0604020202020204" pitchFamily="34" charset="0"/>
                <a:cs typeface="Arial" panose="020B0604020202020204" pitchFamily="34" charset="0"/>
              </a:defRPr>
            </a:lvl1pPr>
          </a:lstStyle>
          <a:p>
            <a:fld id="{8F875A55-2F1E-4FC3-883D-C1990A1E687D}" type="slidenum">
              <a:rPr lang="hr-HR" smtClean="0"/>
              <a:pPr/>
              <a:t>‹#›</a:t>
            </a:fld>
            <a:endParaRPr lang="hr-HR" dirty="0"/>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0547" y="4383544"/>
            <a:ext cx="7008547" cy="509298"/>
          </a:xfrm>
          <a:prstGeom prst="rect">
            <a:avLst/>
          </a:prstGeom>
        </p:spPr>
      </p:pic>
      <p:pic>
        <p:nvPicPr>
          <p:cNvPr id="269" name="Picture 26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63428" y="4778628"/>
            <a:ext cx="723223" cy="243425"/>
          </a:xfrm>
          <a:prstGeom prst="rect">
            <a:avLst/>
          </a:prstGeom>
        </p:spPr>
      </p:pic>
    </p:spTree>
    <p:extLst>
      <p:ext uri="{BB962C8B-B14F-4D97-AF65-F5344CB8AC3E}">
        <p14:creationId xmlns:p14="http://schemas.microsoft.com/office/powerpoint/2010/main" val="1370111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514337" rtl="0" eaLnBrk="1" latinLnBrk="0" hangingPunct="1">
        <a:lnSpc>
          <a:spcPct val="90000"/>
        </a:lnSpc>
        <a:spcBef>
          <a:spcPct val="0"/>
        </a:spcBef>
        <a:buNone/>
        <a:defRPr sz="2025" b="1" kern="1200">
          <a:solidFill>
            <a:srgbClr val="C00000"/>
          </a:solidFill>
          <a:latin typeface="Arial" panose="020B0604020202020204" pitchFamily="34" charset="0"/>
          <a:ea typeface="+mj-ea"/>
          <a:cs typeface="Arial" panose="020B0604020202020204" pitchFamily="34" charset="0"/>
        </a:defRPr>
      </a:lvl1pPr>
    </p:titleStyle>
    <p:bodyStyle>
      <a:lvl1pPr marL="128585" indent="-128585" algn="l" defTabSz="514337" rtl="0" eaLnBrk="1" latinLnBrk="0" hangingPunct="1">
        <a:lnSpc>
          <a:spcPct val="90000"/>
        </a:lnSpc>
        <a:spcBef>
          <a:spcPts val="563"/>
        </a:spcBef>
        <a:buClr>
          <a:srgbClr val="C00000"/>
        </a:buClr>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1pPr>
      <a:lvl2pPr marL="385753" indent="-128585" algn="l" defTabSz="514337" rtl="0" eaLnBrk="1" latinLnBrk="0" hangingPunct="1">
        <a:lnSpc>
          <a:spcPct val="90000"/>
        </a:lnSpc>
        <a:spcBef>
          <a:spcPts val="281"/>
        </a:spcBef>
        <a:buClr>
          <a:srgbClr val="C00000"/>
        </a:buClr>
        <a:buFont typeface="Arial" panose="020B0604020202020204" pitchFamily="34" charset="0"/>
        <a:buChar char="•"/>
        <a:defRPr sz="1125" kern="1200">
          <a:solidFill>
            <a:schemeClr val="tx1"/>
          </a:solidFill>
          <a:latin typeface="Arial" panose="020B0604020202020204" pitchFamily="34" charset="0"/>
          <a:ea typeface="+mn-ea"/>
          <a:cs typeface="Arial" panose="020B0604020202020204" pitchFamily="34" charset="0"/>
        </a:defRPr>
      </a:lvl2pPr>
      <a:lvl3pPr marL="642921" indent="-128585" algn="l" defTabSz="514337" rtl="0" eaLnBrk="1" latinLnBrk="0" hangingPunct="1">
        <a:lnSpc>
          <a:spcPct val="90000"/>
        </a:lnSpc>
        <a:spcBef>
          <a:spcPts val="281"/>
        </a:spcBef>
        <a:buClr>
          <a:srgbClr val="C00000"/>
        </a:buClr>
        <a:buFont typeface="Arial" panose="020B0604020202020204" pitchFamily="34" charset="0"/>
        <a:buChar char="•"/>
        <a:defRPr sz="1013" kern="1200">
          <a:solidFill>
            <a:schemeClr val="tx1"/>
          </a:solidFill>
          <a:latin typeface="Arial" panose="020B0604020202020204" pitchFamily="34" charset="0"/>
          <a:ea typeface="+mn-ea"/>
          <a:cs typeface="Arial" panose="020B0604020202020204" pitchFamily="34" charset="0"/>
        </a:defRPr>
      </a:lvl3pPr>
      <a:lvl4pPr marL="900090" indent="-128585" algn="l" defTabSz="514337" rtl="0" eaLnBrk="1" latinLnBrk="0" hangingPunct="1">
        <a:lnSpc>
          <a:spcPct val="90000"/>
        </a:lnSpc>
        <a:spcBef>
          <a:spcPts val="281"/>
        </a:spcBef>
        <a:buClr>
          <a:srgbClr val="C00000"/>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1157259" indent="-128585" algn="l" defTabSz="514337" rtl="0" eaLnBrk="1" latinLnBrk="0" hangingPunct="1">
        <a:lnSpc>
          <a:spcPct val="90000"/>
        </a:lnSpc>
        <a:spcBef>
          <a:spcPts val="281"/>
        </a:spcBef>
        <a:buClr>
          <a:srgbClr val="C00000"/>
        </a:buClr>
        <a:buFont typeface="Arial" panose="020B0604020202020204" pitchFamily="34" charset="0"/>
        <a:buChar char="•"/>
        <a:defRPr sz="788" kern="1200">
          <a:solidFill>
            <a:schemeClr val="tx1"/>
          </a:solidFill>
          <a:latin typeface="Arial" panose="020B0604020202020204" pitchFamily="34" charset="0"/>
          <a:ea typeface="+mn-ea"/>
          <a:cs typeface="Arial" panose="020B0604020202020204" pitchFamily="34" charset="0"/>
        </a:defRPr>
      </a:lvl5pPr>
      <a:lvl6pPr marL="1414427"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6"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65"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33"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sr-Latn-RS"/>
      </a:defPPr>
      <a:lvl1pPr marL="0" algn="l" defTabSz="514337" rtl="0" eaLnBrk="1" latinLnBrk="0" hangingPunct="1">
        <a:defRPr sz="1013" kern="1200">
          <a:solidFill>
            <a:schemeClr val="tx1"/>
          </a:solidFill>
          <a:latin typeface="+mn-lt"/>
          <a:ea typeface="+mn-ea"/>
          <a:cs typeface="+mn-cs"/>
        </a:defRPr>
      </a:lvl1pPr>
      <a:lvl2pPr marL="257169" algn="l" defTabSz="514337" rtl="0" eaLnBrk="1" latinLnBrk="0" hangingPunct="1">
        <a:defRPr sz="1013" kern="1200">
          <a:solidFill>
            <a:schemeClr val="tx1"/>
          </a:solidFill>
          <a:latin typeface="+mn-lt"/>
          <a:ea typeface="+mn-ea"/>
          <a:cs typeface="+mn-cs"/>
        </a:defRPr>
      </a:lvl2pPr>
      <a:lvl3pPr marL="514337" algn="l" defTabSz="514337" rtl="0" eaLnBrk="1" latinLnBrk="0" hangingPunct="1">
        <a:defRPr sz="1013" kern="1200">
          <a:solidFill>
            <a:schemeClr val="tx1"/>
          </a:solidFill>
          <a:latin typeface="+mn-lt"/>
          <a:ea typeface="+mn-ea"/>
          <a:cs typeface="+mn-cs"/>
        </a:defRPr>
      </a:lvl3pPr>
      <a:lvl4pPr marL="771506" algn="l" defTabSz="514337" rtl="0" eaLnBrk="1" latinLnBrk="0" hangingPunct="1">
        <a:defRPr sz="1013" kern="1200">
          <a:solidFill>
            <a:schemeClr val="tx1"/>
          </a:solidFill>
          <a:latin typeface="+mn-lt"/>
          <a:ea typeface="+mn-ea"/>
          <a:cs typeface="+mn-cs"/>
        </a:defRPr>
      </a:lvl4pPr>
      <a:lvl5pPr marL="1028675" algn="l" defTabSz="514337" rtl="0" eaLnBrk="1" latinLnBrk="0" hangingPunct="1">
        <a:defRPr sz="1013" kern="1200">
          <a:solidFill>
            <a:schemeClr val="tx1"/>
          </a:solidFill>
          <a:latin typeface="+mn-lt"/>
          <a:ea typeface="+mn-ea"/>
          <a:cs typeface="+mn-cs"/>
        </a:defRPr>
      </a:lvl5pPr>
      <a:lvl6pPr marL="1285843" algn="l" defTabSz="514337" rtl="0" eaLnBrk="1" latinLnBrk="0" hangingPunct="1">
        <a:defRPr sz="1013" kern="1200">
          <a:solidFill>
            <a:schemeClr val="tx1"/>
          </a:solidFill>
          <a:latin typeface="+mn-lt"/>
          <a:ea typeface="+mn-ea"/>
          <a:cs typeface="+mn-cs"/>
        </a:defRPr>
      </a:lvl6pPr>
      <a:lvl7pPr marL="1543011" algn="l" defTabSz="514337" rtl="0" eaLnBrk="1" latinLnBrk="0" hangingPunct="1">
        <a:defRPr sz="1013" kern="1200">
          <a:solidFill>
            <a:schemeClr val="tx1"/>
          </a:solidFill>
          <a:latin typeface="+mn-lt"/>
          <a:ea typeface="+mn-ea"/>
          <a:cs typeface="+mn-cs"/>
        </a:defRPr>
      </a:lvl7pPr>
      <a:lvl8pPr marL="1800180" algn="l" defTabSz="514337" rtl="0" eaLnBrk="1" latinLnBrk="0" hangingPunct="1">
        <a:defRPr sz="1013" kern="1200">
          <a:solidFill>
            <a:schemeClr val="tx1"/>
          </a:solidFill>
          <a:latin typeface="+mn-lt"/>
          <a:ea typeface="+mn-ea"/>
          <a:cs typeface="+mn-cs"/>
        </a:defRPr>
      </a:lvl8pPr>
      <a:lvl9pPr marL="2057349" algn="l" defTabSz="514337"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273847"/>
            <a:ext cx="5915025" cy="994172"/>
          </a:xfrm>
          <a:prstGeom prst="rect">
            <a:avLst/>
          </a:prstGeom>
        </p:spPr>
        <p:txBody>
          <a:bodyPr vert="horz" lIns="91440" tIns="45720" rIns="91440" bIns="45720" rtlCol="0" anchor="ctr">
            <a:normAutofit/>
          </a:bodyPr>
          <a:lstStyle/>
          <a:p>
            <a:r>
              <a:rPr lang="en-US"/>
              <a:t>Click to edit Master title style</a:t>
            </a:r>
            <a:endParaRPr lang="hr-HR" dirty="0"/>
          </a:p>
        </p:txBody>
      </p:sp>
      <p:sp>
        <p:nvSpPr>
          <p:cNvPr id="3" name="Text Placeholder 2"/>
          <p:cNvSpPr>
            <a:spLocks noGrp="1"/>
          </p:cNvSpPr>
          <p:nvPr>
            <p:ph type="body" idx="1"/>
          </p:nvPr>
        </p:nvSpPr>
        <p:spPr>
          <a:xfrm>
            <a:off x="471488" y="1369219"/>
            <a:ext cx="5915025"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dirty="0"/>
          </a:p>
        </p:txBody>
      </p:sp>
      <p:sp>
        <p:nvSpPr>
          <p:cNvPr id="4" name="Date Placeholder 3"/>
          <p:cNvSpPr>
            <a:spLocks noGrp="1"/>
          </p:cNvSpPr>
          <p:nvPr>
            <p:ph type="dt" sz="half" idx="2"/>
          </p:nvPr>
        </p:nvSpPr>
        <p:spPr>
          <a:xfrm>
            <a:off x="5119487" y="4765500"/>
            <a:ext cx="607500" cy="270000"/>
          </a:xfrm>
          <a:prstGeom prst="rect">
            <a:avLst/>
          </a:prstGeom>
        </p:spPr>
        <p:txBody>
          <a:bodyPr vert="horz" lIns="91440" tIns="45720" rIns="9144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endParaRPr lang="hr-HR" dirty="0">
              <a:solidFill>
                <a:prstClr val="black">
                  <a:tint val="75000"/>
                </a:prstClr>
              </a:solidFill>
            </a:endParaRPr>
          </a:p>
        </p:txBody>
      </p:sp>
      <p:sp>
        <p:nvSpPr>
          <p:cNvPr id="5" name="Footer Placeholder 4"/>
          <p:cNvSpPr>
            <a:spLocks noGrp="1"/>
          </p:cNvSpPr>
          <p:nvPr>
            <p:ph type="ftr" sz="quarter" idx="3"/>
          </p:nvPr>
        </p:nvSpPr>
        <p:spPr>
          <a:xfrm>
            <a:off x="622332" y="4765340"/>
            <a:ext cx="4445129" cy="270000"/>
          </a:xfrm>
          <a:prstGeom prst="rect">
            <a:avLst/>
          </a:prstGeom>
        </p:spPr>
        <p:txBody>
          <a:bodyPr vert="horz" lIns="91440" tIns="45720" rIns="91440" bIns="45720" rtlCol="0" anchor="ctr"/>
          <a:lstStyle>
            <a:lvl1pPr algn="l">
              <a:defRPr sz="675">
                <a:solidFill>
                  <a:schemeClr val="tx1">
                    <a:tint val="75000"/>
                  </a:schemeClr>
                </a:solidFill>
                <a:latin typeface="Arial" panose="020B0604020202020204" pitchFamily="34" charset="0"/>
                <a:cs typeface="Arial" panose="020B0604020202020204" pitchFamily="34" charset="0"/>
              </a:defRPr>
            </a:lvl1pPr>
          </a:lstStyle>
          <a:p>
            <a:endParaRPr lang="hr-HR" dirty="0">
              <a:solidFill>
                <a:prstClr val="black">
                  <a:tint val="75000"/>
                </a:prstClr>
              </a:solidFill>
            </a:endParaRPr>
          </a:p>
        </p:txBody>
      </p:sp>
      <p:sp>
        <p:nvSpPr>
          <p:cNvPr id="6" name="Slide Number Placeholder 5"/>
          <p:cNvSpPr>
            <a:spLocks noGrp="1"/>
          </p:cNvSpPr>
          <p:nvPr>
            <p:ph type="sldNum" sz="quarter" idx="4"/>
          </p:nvPr>
        </p:nvSpPr>
        <p:spPr>
          <a:xfrm>
            <a:off x="5779014" y="4765340"/>
            <a:ext cx="607500" cy="270000"/>
          </a:xfrm>
          <a:prstGeom prst="rect">
            <a:avLst/>
          </a:prstGeom>
        </p:spPr>
        <p:txBody>
          <a:bodyPr vert="horz" lIns="91440" tIns="45720" rIns="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fld id="{8F875A55-2F1E-4FC3-883D-C1990A1E687D}" type="slidenum">
              <a:rPr lang="hr-HR" smtClean="0">
                <a:solidFill>
                  <a:prstClr val="black">
                    <a:tint val="75000"/>
                  </a:prstClr>
                </a:solidFill>
              </a:rPr>
              <a:pPr/>
              <a:t>‹#›</a:t>
            </a:fld>
            <a:endParaRPr lang="hr-HR" dirty="0">
              <a:solidFill>
                <a:prstClr val="black">
                  <a:tint val="75000"/>
                </a:prstClr>
              </a:solidFill>
            </a:endParaRPr>
          </a:p>
        </p:txBody>
      </p:sp>
    </p:spTree>
    <p:extLst>
      <p:ext uri="{BB962C8B-B14F-4D97-AF65-F5344CB8AC3E}">
        <p14:creationId xmlns:p14="http://schemas.microsoft.com/office/powerpoint/2010/main" val="4076296714"/>
      </p:ext>
    </p:extLst>
  </p:cSld>
  <p:clrMap bg1="lt1" tx1="dk1" bg2="lt2" tx2="dk2" accent1="accent1" accent2="accent2" accent3="accent3" accent4="accent4" accent5="accent5" accent6="accent6" hlink="hlink" folHlink="folHlink"/>
  <p:sldLayoutIdLst>
    <p:sldLayoutId id="2147483686" r:id="rId1"/>
    <p:sldLayoutId id="2147483688" r:id="rId2"/>
    <p:sldLayoutId id="2147483687" r:id="rId3"/>
  </p:sldLayoutIdLst>
  <p:hf sldNum="0" hdr="0" ftr="0" dt="0"/>
  <p:txStyles>
    <p:titleStyle>
      <a:lvl1pPr algn="l" defTabSz="514337" rtl="0" eaLnBrk="1" latinLnBrk="0" hangingPunct="1">
        <a:lnSpc>
          <a:spcPct val="90000"/>
        </a:lnSpc>
        <a:spcBef>
          <a:spcPct val="0"/>
        </a:spcBef>
        <a:buNone/>
        <a:defRPr sz="2025" b="1" kern="1200" baseline="0">
          <a:solidFill>
            <a:srgbClr val="C00000"/>
          </a:solidFill>
          <a:latin typeface="Arial" panose="020B0604020202020204" pitchFamily="34" charset="0"/>
          <a:ea typeface="+mj-ea"/>
          <a:cs typeface="Arial" panose="020B0604020202020204" pitchFamily="34" charset="0"/>
        </a:defRPr>
      </a:lvl1pPr>
    </p:titleStyle>
    <p:bodyStyle>
      <a:lvl1pPr marL="128585" indent="-128585" algn="l" defTabSz="514337" rtl="0" eaLnBrk="1" latinLnBrk="0" hangingPunct="1">
        <a:lnSpc>
          <a:spcPct val="90000"/>
        </a:lnSpc>
        <a:spcBef>
          <a:spcPts val="563"/>
        </a:spcBef>
        <a:buClr>
          <a:srgbClr val="CC3C00"/>
        </a:buClr>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1pPr>
      <a:lvl2pPr marL="385753" indent="-128585" algn="l" defTabSz="514337" rtl="0" eaLnBrk="1" latinLnBrk="0" hangingPunct="1">
        <a:lnSpc>
          <a:spcPct val="90000"/>
        </a:lnSpc>
        <a:spcBef>
          <a:spcPts val="281"/>
        </a:spcBef>
        <a:buClr>
          <a:srgbClr val="CC3C00"/>
        </a:buClr>
        <a:buFont typeface="Arial" panose="020B0604020202020204" pitchFamily="34" charset="0"/>
        <a:buChar char="•"/>
        <a:defRPr sz="1125" kern="1200">
          <a:solidFill>
            <a:schemeClr val="tx1"/>
          </a:solidFill>
          <a:latin typeface="Arial" panose="020B0604020202020204" pitchFamily="34" charset="0"/>
          <a:ea typeface="+mn-ea"/>
          <a:cs typeface="Arial" panose="020B0604020202020204" pitchFamily="34" charset="0"/>
        </a:defRPr>
      </a:lvl2pPr>
      <a:lvl3pPr marL="642921" indent="-128585" algn="l" defTabSz="514337" rtl="0" eaLnBrk="1" latinLnBrk="0" hangingPunct="1">
        <a:lnSpc>
          <a:spcPct val="90000"/>
        </a:lnSpc>
        <a:spcBef>
          <a:spcPts val="281"/>
        </a:spcBef>
        <a:buClr>
          <a:srgbClr val="CC3C00"/>
        </a:buClr>
        <a:buFont typeface="Arial" panose="020B0604020202020204" pitchFamily="34" charset="0"/>
        <a:buChar char="•"/>
        <a:defRPr sz="1013" kern="1200">
          <a:solidFill>
            <a:schemeClr val="tx1"/>
          </a:solidFill>
          <a:latin typeface="Arial" panose="020B0604020202020204" pitchFamily="34" charset="0"/>
          <a:ea typeface="+mn-ea"/>
          <a:cs typeface="Arial" panose="020B0604020202020204" pitchFamily="34" charset="0"/>
        </a:defRPr>
      </a:lvl3pPr>
      <a:lvl4pPr marL="900090" indent="-128585" algn="l" defTabSz="514337" rtl="0" eaLnBrk="1" latinLnBrk="0" hangingPunct="1">
        <a:lnSpc>
          <a:spcPct val="90000"/>
        </a:lnSpc>
        <a:spcBef>
          <a:spcPts val="281"/>
        </a:spcBef>
        <a:buClr>
          <a:srgbClr val="CC3C00"/>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1157259" indent="-128585" algn="l" defTabSz="514337" rtl="0" eaLnBrk="1" latinLnBrk="0" hangingPunct="1">
        <a:lnSpc>
          <a:spcPct val="90000"/>
        </a:lnSpc>
        <a:spcBef>
          <a:spcPts val="281"/>
        </a:spcBef>
        <a:buClr>
          <a:srgbClr val="CC3C00"/>
        </a:buClr>
        <a:buFont typeface="Arial" panose="020B0604020202020204" pitchFamily="34" charset="0"/>
        <a:buChar char="•"/>
        <a:defRPr sz="788" kern="1200">
          <a:solidFill>
            <a:schemeClr val="tx1"/>
          </a:solidFill>
          <a:latin typeface="Arial" panose="020B0604020202020204" pitchFamily="34" charset="0"/>
          <a:ea typeface="+mn-ea"/>
          <a:cs typeface="Arial" panose="020B0604020202020204" pitchFamily="34" charset="0"/>
        </a:defRPr>
      </a:lvl5pPr>
      <a:lvl6pPr marL="1414427"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6"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65"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33"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sr-Latn-RS"/>
      </a:defPPr>
      <a:lvl1pPr marL="0" algn="l" defTabSz="514337" rtl="0" eaLnBrk="1" latinLnBrk="0" hangingPunct="1">
        <a:defRPr sz="1013" kern="1200">
          <a:solidFill>
            <a:schemeClr val="tx1"/>
          </a:solidFill>
          <a:latin typeface="+mn-lt"/>
          <a:ea typeface="+mn-ea"/>
          <a:cs typeface="+mn-cs"/>
        </a:defRPr>
      </a:lvl1pPr>
      <a:lvl2pPr marL="257169" algn="l" defTabSz="514337" rtl="0" eaLnBrk="1" latinLnBrk="0" hangingPunct="1">
        <a:defRPr sz="1013" kern="1200">
          <a:solidFill>
            <a:schemeClr val="tx1"/>
          </a:solidFill>
          <a:latin typeface="+mn-lt"/>
          <a:ea typeface="+mn-ea"/>
          <a:cs typeface="+mn-cs"/>
        </a:defRPr>
      </a:lvl2pPr>
      <a:lvl3pPr marL="514337" algn="l" defTabSz="514337" rtl="0" eaLnBrk="1" latinLnBrk="0" hangingPunct="1">
        <a:defRPr sz="1013" kern="1200">
          <a:solidFill>
            <a:schemeClr val="tx1"/>
          </a:solidFill>
          <a:latin typeface="+mn-lt"/>
          <a:ea typeface="+mn-ea"/>
          <a:cs typeface="+mn-cs"/>
        </a:defRPr>
      </a:lvl3pPr>
      <a:lvl4pPr marL="771506" algn="l" defTabSz="514337" rtl="0" eaLnBrk="1" latinLnBrk="0" hangingPunct="1">
        <a:defRPr sz="1013" kern="1200">
          <a:solidFill>
            <a:schemeClr val="tx1"/>
          </a:solidFill>
          <a:latin typeface="+mn-lt"/>
          <a:ea typeface="+mn-ea"/>
          <a:cs typeface="+mn-cs"/>
        </a:defRPr>
      </a:lvl4pPr>
      <a:lvl5pPr marL="1028675" algn="l" defTabSz="514337" rtl="0" eaLnBrk="1" latinLnBrk="0" hangingPunct="1">
        <a:defRPr sz="1013" kern="1200">
          <a:solidFill>
            <a:schemeClr val="tx1"/>
          </a:solidFill>
          <a:latin typeface="+mn-lt"/>
          <a:ea typeface="+mn-ea"/>
          <a:cs typeface="+mn-cs"/>
        </a:defRPr>
      </a:lvl5pPr>
      <a:lvl6pPr marL="1285843" algn="l" defTabSz="514337" rtl="0" eaLnBrk="1" latinLnBrk="0" hangingPunct="1">
        <a:defRPr sz="1013" kern="1200">
          <a:solidFill>
            <a:schemeClr val="tx1"/>
          </a:solidFill>
          <a:latin typeface="+mn-lt"/>
          <a:ea typeface="+mn-ea"/>
          <a:cs typeface="+mn-cs"/>
        </a:defRPr>
      </a:lvl6pPr>
      <a:lvl7pPr marL="1543011" algn="l" defTabSz="514337" rtl="0" eaLnBrk="1" latinLnBrk="0" hangingPunct="1">
        <a:defRPr sz="1013" kern="1200">
          <a:solidFill>
            <a:schemeClr val="tx1"/>
          </a:solidFill>
          <a:latin typeface="+mn-lt"/>
          <a:ea typeface="+mn-ea"/>
          <a:cs typeface="+mn-cs"/>
        </a:defRPr>
      </a:lvl7pPr>
      <a:lvl8pPr marL="1800180" algn="l" defTabSz="514337" rtl="0" eaLnBrk="1" latinLnBrk="0" hangingPunct="1">
        <a:defRPr sz="1013" kern="1200">
          <a:solidFill>
            <a:schemeClr val="tx1"/>
          </a:solidFill>
          <a:latin typeface="+mn-lt"/>
          <a:ea typeface="+mn-ea"/>
          <a:cs typeface="+mn-cs"/>
        </a:defRPr>
      </a:lvl8pPr>
      <a:lvl9pPr marL="2057349" algn="l" defTabSz="51433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rce.hr/x/Z4AZ" TargetMode="External"/><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iki.srce.hr/x/qoIZ" TargetMode="External"/><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iki.srce.hr/x/h4AZ"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iki.srce.hr/x/noIZ"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iki.srce.hr/x/DQF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iki.srce.hr/x/i4IZ"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iki.srce.hr/x/yIEZ"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iki.srce.hr/x/J4MZ" TargetMode="External"/><Relationship Id="rId2" Type="http://schemas.openxmlformats.org/officeDocument/2006/relationships/hyperlink" Target="https://wiki.srce.hr/x/4YIZ" TargetMode="External"/><Relationship Id="rId1" Type="http://schemas.openxmlformats.org/officeDocument/2006/relationships/slideLayout" Target="../slideLayouts/slideLayout2.xml"/><Relationship Id="rId4" Type="http://schemas.openxmlformats.org/officeDocument/2006/relationships/hyperlink" Target="https://wiki.srce.hr/x/-4A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iki.srce.hr/x/CIEZ"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iki.srce.hr/x/7YAZ"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wiki.srce.hr/x/9YAZ" TargetMode="Externa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215446" y="3055301"/>
            <a:ext cx="4586524" cy="1065692"/>
          </a:xfrm>
          <a:prstGeom prst="rect">
            <a:avLst/>
          </a:prstGeom>
        </p:spPr>
        <p:txBody>
          <a:bodyPr vert="horz" lIns="91440" tIns="45720" rIns="91440" bIns="45720" rtlCol="0" anchor="ctr">
            <a:normAutofit fontScale="97500"/>
          </a:bodyPr>
          <a:lstStyle>
            <a:lvl1pPr algn="l" defTabSz="514337" rtl="0" eaLnBrk="1" latinLnBrk="0" hangingPunct="1">
              <a:lnSpc>
                <a:spcPct val="90000"/>
              </a:lnSpc>
              <a:spcBef>
                <a:spcPct val="0"/>
              </a:spcBef>
              <a:buNone/>
              <a:defRPr sz="2025" b="1" kern="1200" baseline="0">
                <a:solidFill>
                  <a:srgbClr val="C00000"/>
                </a:solidFill>
                <a:latin typeface="Arial" panose="020B0604020202020204" pitchFamily="34" charset="0"/>
                <a:ea typeface="+mj-ea"/>
                <a:cs typeface="Arial" panose="020B0604020202020204" pitchFamily="34" charset="0"/>
              </a:defRPr>
            </a:lvl1pPr>
          </a:lstStyle>
          <a:p>
            <a:r>
              <a:rPr lang="hr-HR" sz="2400" dirty="0">
                <a:solidFill>
                  <a:schemeClr val="bg1"/>
                </a:solidFill>
              </a:rPr>
              <a:t>ISVU – Evidencija školarine</a:t>
            </a:r>
            <a:endParaRPr lang="en-GB" sz="2400" dirty="0">
              <a:solidFill>
                <a:schemeClr val="bg1"/>
              </a:solidFill>
            </a:endParaRPr>
          </a:p>
        </p:txBody>
      </p:sp>
      <p:sp>
        <p:nvSpPr>
          <p:cNvPr id="5" name="TextBox 4"/>
          <p:cNvSpPr txBox="1"/>
          <p:nvPr/>
        </p:nvSpPr>
        <p:spPr>
          <a:xfrm>
            <a:off x="215446" y="4120993"/>
            <a:ext cx="4533672" cy="307777"/>
          </a:xfrm>
          <a:prstGeom prst="rect">
            <a:avLst/>
          </a:prstGeom>
          <a:noFill/>
        </p:spPr>
        <p:txBody>
          <a:bodyPr wrap="square" rtlCol="0">
            <a:spAutoFit/>
          </a:bodyPr>
          <a:lstStyle/>
          <a:p>
            <a:r>
              <a:rPr lang="hr-HR" dirty="0">
                <a:solidFill>
                  <a:schemeClr val="bg1"/>
                </a:solidFill>
                <a:latin typeface="Arial" panose="020B0604020202020204" pitchFamily="34" charset="0"/>
                <a:cs typeface="Arial" panose="020B0604020202020204" pitchFamily="34" charset="0"/>
              </a:rPr>
              <a:t>25.8.2020, Zagreb, Siniša Ćosić </a:t>
            </a:r>
            <a:endParaRPr lang="en-GB"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824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CD957ED-E618-47A7-A67E-33CDA94CB9AF}"/>
              </a:ext>
            </a:extLst>
          </p:cNvPr>
          <p:cNvSpPr>
            <a:spLocks noGrp="1"/>
          </p:cNvSpPr>
          <p:nvPr>
            <p:ph type="title"/>
          </p:nvPr>
        </p:nvSpPr>
        <p:spPr/>
        <p:txBody>
          <a:bodyPr/>
          <a:lstStyle/>
          <a:p>
            <a:r>
              <a:rPr lang="hr-HR" dirty="0"/>
              <a:t>III.1. Programski ugovori na visokom učilištu</a:t>
            </a:r>
            <a:endParaRPr lang="en-US" dirty="0"/>
          </a:p>
        </p:txBody>
      </p:sp>
      <p:pic>
        <p:nvPicPr>
          <p:cNvPr id="5" name="Rezervirano mjesto sadržaja 4" descr="Slika na kojoj se prikazuje snimka zaslona&#10;&#10;Opis je automatski generiran">
            <a:extLst>
              <a:ext uri="{FF2B5EF4-FFF2-40B4-BE49-F238E27FC236}">
                <a16:creationId xmlns:a16="http://schemas.microsoft.com/office/drawing/2014/main" id="{F9E644D0-C4C5-4A5D-A7E5-E3E6AD792E92}"/>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220965" y="2049877"/>
            <a:ext cx="4546697" cy="2696066"/>
          </a:xfrm>
          <a:effectLst>
            <a:outerShdw blurRad="292100" dist="139700" dir="5400000" algn="ctr" rotWithShape="0">
              <a:srgbClr val="000000">
                <a:alpha val="65000"/>
              </a:srgbClr>
            </a:outerShdw>
          </a:effectLst>
        </p:spPr>
      </p:pic>
      <p:sp>
        <p:nvSpPr>
          <p:cNvPr id="8" name="Rezervirano mjesto sadržaja 7">
            <a:extLst>
              <a:ext uri="{FF2B5EF4-FFF2-40B4-BE49-F238E27FC236}">
                <a16:creationId xmlns:a16="http://schemas.microsoft.com/office/drawing/2014/main" id="{10251AE6-18D7-443E-9D7E-EBF6E87D1CE0}"/>
              </a:ext>
            </a:extLst>
          </p:cNvPr>
          <p:cNvSpPr>
            <a:spLocks noGrp="1"/>
          </p:cNvSpPr>
          <p:nvPr>
            <p:ph sz="quarter" idx="4"/>
          </p:nvPr>
        </p:nvSpPr>
        <p:spPr>
          <a:xfrm>
            <a:off x="130629" y="1055705"/>
            <a:ext cx="6727371" cy="666217"/>
          </a:xfrm>
        </p:spPr>
        <p:txBody>
          <a:bodyPr/>
          <a:lstStyle/>
          <a:p>
            <a:r>
              <a:rPr lang="hr-HR" dirty="0"/>
              <a:t>Programski ugovori definiraju se u prozoru Programski ugovori na visokom učilištu </a:t>
            </a:r>
          </a:p>
          <a:p>
            <a:r>
              <a:rPr lang="hr-HR" dirty="0"/>
              <a:t>Upute - </a:t>
            </a:r>
            <a:r>
              <a:rPr lang="en-US" dirty="0">
                <a:hlinkClick r:id="rId3"/>
              </a:rPr>
              <a:t>https://wiki.srce.hr/x/Z4AZ</a:t>
            </a:r>
            <a:endParaRPr lang="en-US" dirty="0"/>
          </a:p>
        </p:txBody>
      </p:sp>
    </p:spTree>
    <p:extLst>
      <p:ext uri="{BB962C8B-B14F-4D97-AF65-F5344CB8AC3E}">
        <p14:creationId xmlns:p14="http://schemas.microsoft.com/office/powerpoint/2010/main" val="4056758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III.2. Programski ugovori i školarina 1/2</a:t>
            </a:r>
          </a:p>
        </p:txBody>
      </p:sp>
      <p:sp>
        <p:nvSpPr>
          <p:cNvPr id="3" name="Content Placeholder 2"/>
          <p:cNvSpPr>
            <a:spLocks noGrp="1"/>
          </p:cNvSpPr>
          <p:nvPr>
            <p:ph idx="1"/>
          </p:nvPr>
        </p:nvSpPr>
        <p:spPr/>
        <p:txBody>
          <a:bodyPr anchor="ctr"/>
          <a:lstStyle/>
          <a:p>
            <a:pPr algn="just"/>
            <a:r>
              <a:rPr lang="hr-HR" i="1" dirty="0"/>
              <a:t>Školarine na VU </a:t>
            </a:r>
            <a:r>
              <a:rPr lang="hr-HR" dirty="0"/>
              <a:t>- ako se na ustanovi koriste programski ugovori, za redovne studije bit će moguće evidentirati samo školarine za temelj financiranja 4 – stranac i za izvanredne. Programski ugovori se ne koriste za izvanredne studente</a:t>
            </a:r>
          </a:p>
          <a:p>
            <a:pPr algn="just"/>
            <a:r>
              <a:rPr lang="hr-HR" i="1" dirty="0"/>
              <a:t>Predložak za školarine </a:t>
            </a:r>
            <a:r>
              <a:rPr lang="hr-HR" dirty="0"/>
              <a:t>- Ako se na visokom učilištu koriste programski ugovori i broj rata je definiran u prozoru </a:t>
            </a:r>
            <a:r>
              <a:rPr lang="hr-HR" i="1" dirty="0"/>
              <a:t>Programski ugovori na visokom učilištu</a:t>
            </a:r>
            <a:r>
              <a:rPr lang="hr-HR" dirty="0"/>
              <a:t>, onda se automatski generiraju predlošci za školarine prema tom broju rata, od one godine od kad se programski ugovor primjenjuje na učilištu, do aktualne akademske godine. Ako se na učilištu programski ugovori primjenjuju već neko vrijeme, potrebno je u ovom prozoru upisati predloške za aktualnu akademsku godinu.</a:t>
            </a:r>
          </a:p>
          <a:p>
            <a:pPr algn="just">
              <a:lnSpc>
                <a:spcPct val="100000"/>
              </a:lnSpc>
              <a:spcBef>
                <a:spcPts val="0"/>
              </a:spcBef>
            </a:pPr>
            <a:endParaRPr lang="hr-HR" dirty="0"/>
          </a:p>
        </p:txBody>
      </p:sp>
    </p:spTree>
    <p:extLst>
      <p:ext uri="{BB962C8B-B14F-4D97-AF65-F5344CB8AC3E}">
        <p14:creationId xmlns:p14="http://schemas.microsoft.com/office/powerpoint/2010/main" val="3425846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III.2. Programski ugovori i školarina 2/2</a:t>
            </a:r>
          </a:p>
        </p:txBody>
      </p:sp>
      <p:sp>
        <p:nvSpPr>
          <p:cNvPr id="3" name="Content Placeholder 2"/>
          <p:cNvSpPr>
            <a:spLocks noGrp="1"/>
          </p:cNvSpPr>
          <p:nvPr>
            <p:ph idx="1"/>
          </p:nvPr>
        </p:nvSpPr>
        <p:spPr/>
        <p:txBody>
          <a:bodyPr anchor="ctr"/>
          <a:lstStyle/>
          <a:p>
            <a:pPr algn="just"/>
            <a:r>
              <a:rPr lang="hr-HR" dirty="0"/>
              <a:t>Prilikom upisa studenata s državne mature, studentima će se postaviti odgovarajući temelj financiranja, ovisno o vrsti programskog ugovora koji ustanova koristi. </a:t>
            </a:r>
          </a:p>
          <a:p>
            <a:pPr algn="just"/>
            <a:endParaRPr lang="hr-HR" dirty="0"/>
          </a:p>
          <a:p>
            <a:pPr algn="just"/>
            <a:r>
              <a:rPr lang="hr-HR" dirty="0"/>
              <a:t>Temelj financiranja koji podrazumijeva zaduženje školarine može biti: </a:t>
            </a:r>
          </a:p>
          <a:p>
            <a:pPr lvl="1" algn="just"/>
            <a:r>
              <a:rPr lang="hr-HR" sz="1200" dirty="0"/>
              <a:t>11 - participiranje u troškovima studija</a:t>
            </a:r>
          </a:p>
          <a:p>
            <a:pPr lvl="1" algn="just"/>
            <a:r>
              <a:rPr lang="hr-HR" sz="1200" dirty="0"/>
              <a:t>12 - puni iznos participacije</a:t>
            </a:r>
          </a:p>
          <a:p>
            <a:pPr marL="257168" lvl="1" indent="0" algn="just">
              <a:buNone/>
            </a:pPr>
            <a:endParaRPr lang="hr-HR" dirty="0"/>
          </a:p>
          <a:p>
            <a:pPr algn="just"/>
            <a:r>
              <a:rPr lang="hr-HR" dirty="0"/>
              <a:t>Evidencijom </a:t>
            </a:r>
            <a:r>
              <a:rPr lang="hr-HR" i="1" dirty="0"/>
              <a:t>Rješenja o promjeni školarine</a:t>
            </a:r>
            <a:r>
              <a:rPr lang="hr-HR" dirty="0"/>
              <a:t> ne mijenja se iznos participacije za studenta već samo iznos školarine u prozoru </a:t>
            </a:r>
            <a:r>
              <a:rPr lang="hr-HR" i="1" dirty="0"/>
              <a:t>Evidencija školarine</a:t>
            </a:r>
            <a:r>
              <a:rPr lang="hr-HR" dirty="0"/>
              <a:t>.</a:t>
            </a:r>
          </a:p>
          <a:p>
            <a:pPr marL="0" indent="0" algn="just">
              <a:lnSpc>
                <a:spcPct val="100000"/>
              </a:lnSpc>
              <a:spcBef>
                <a:spcPts val="0"/>
              </a:spcBef>
              <a:buNone/>
            </a:pPr>
            <a:endParaRPr lang="hr-HR" dirty="0"/>
          </a:p>
        </p:txBody>
      </p:sp>
    </p:spTree>
    <p:extLst>
      <p:ext uri="{BB962C8B-B14F-4D97-AF65-F5344CB8AC3E}">
        <p14:creationId xmlns:p14="http://schemas.microsoft.com/office/powerpoint/2010/main" val="3961665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BFAAB0F-56D3-4998-B21F-B2D82BC892B6}"/>
              </a:ext>
            </a:extLst>
          </p:cNvPr>
          <p:cNvSpPr>
            <a:spLocks noGrp="1"/>
          </p:cNvSpPr>
          <p:nvPr>
            <p:ph type="title"/>
          </p:nvPr>
        </p:nvSpPr>
        <p:spPr/>
        <p:txBody>
          <a:bodyPr/>
          <a:lstStyle/>
          <a:p>
            <a:r>
              <a:rPr lang="hr-HR" dirty="0"/>
              <a:t>IV. Upis godine i odabir rata</a:t>
            </a:r>
            <a:endParaRPr lang="en-US" dirty="0"/>
          </a:p>
        </p:txBody>
      </p:sp>
      <p:sp>
        <p:nvSpPr>
          <p:cNvPr id="3" name="Rezervirano mjesto sadržaja 2">
            <a:extLst>
              <a:ext uri="{FF2B5EF4-FFF2-40B4-BE49-F238E27FC236}">
                <a16:creationId xmlns:a16="http://schemas.microsoft.com/office/drawing/2014/main" id="{762091EA-F0F0-492C-A440-FFBD79A268DC}"/>
              </a:ext>
            </a:extLst>
          </p:cNvPr>
          <p:cNvSpPr>
            <a:spLocks noGrp="1"/>
          </p:cNvSpPr>
          <p:nvPr>
            <p:ph idx="1"/>
          </p:nvPr>
        </p:nvSpPr>
        <p:spPr/>
        <p:txBody>
          <a:bodyPr/>
          <a:lstStyle/>
          <a:p>
            <a:pPr marL="342900" indent="-342900">
              <a:buFont typeface="+mj-lt"/>
              <a:buAutoNum type="arabicPeriod"/>
            </a:pPr>
            <a:r>
              <a:rPr lang="hr-HR" dirty="0"/>
              <a:t>Odabir rata prilikom upisa studenta kroz aplikaciju Studiji i studenti</a:t>
            </a:r>
          </a:p>
          <a:p>
            <a:pPr marL="342900" indent="-342900">
              <a:buFont typeface="+mj-lt"/>
              <a:buAutoNum type="arabicPeriod"/>
            </a:pPr>
            <a:r>
              <a:rPr lang="hr-HR" dirty="0"/>
              <a:t>Odabir rata prilikom upisa preko </a:t>
            </a:r>
            <a:r>
              <a:rPr lang="hr-HR" dirty="0" err="1"/>
              <a:t>Studomata</a:t>
            </a:r>
            <a:r>
              <a:rPr lang="hr-HR" dirty="0"/>
              <a:t> </a:t>
            </a:r>
          </a:p>
          <a:p>
            <a:pPr marL="342900" indent="-342900">
              <a:buFont typeface="+mj-lt"/>
              <a:buAutoNum type="arabicPeriod"/>
            </a:pPr>
            <a:r>
              <a:rPr lang="hr-HR" dirty="0"/>
              <a:t>Izračun participacije za studenta u akademskoj godini </a:t>
            </a:r>
          </a:p>
          <a:p>
            <a:pPr marL="342900" indent="-342900">
              <a:buFont typeface="+mj-lt"/>
              <a:buAutoNum type="arabicPeriod"/>
            </a:pPr>
            <a:endParaRPr lang="hr-HR" dirty="0"/>
          </a:p>
          <a:p>
            <a:endParaRPr lang="en-US" dirty="0"/>
          </a:p>
        </p:txBody>
      </p:sp>
    </p:spTree>
    <p:extLst>
      <p:ext uri="{BB962C8B-B14F-4D97-AF65-F5344CB8AC3E}">
        <p14:creationId xmlns:p14="http://schemas.microsoft.com/office/powerpoint/2010/main" val="1961416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8A9FA40-A643-4FDE-8ECE-F4662F514A30}"/>
              </a:ext>
            </a:extLst>
          </p:cNvPr>
          <p:cNvSpPr>
            <a:spLocks noGrp="1"/>
          </p:cNvSpPr>
          <p:nvPr>
            <p:ph type="title"/>
          </p:nvPr>
        </p:nvSpPr>
        <p:spPr/>
        <p:txBody>
          <a:bodyPr>
            <a:normAutofit fontScale="90000"/>
          </a:bodyPr>
          <a:lstStyle/>
          <a:p>
            <a:r>
              <a:rPr lang="hr-HR" dirty="0"/>
              <a:t/>
            </a:r>
            <a:br>
              <a:rPr lang="hr-HR" dirty="0"/>
            </a:br>
            <a:r>
              <a:rPr lang="hr-HR" dirty="0"/>
              <a:t/>
            </a:r>
            <a:br>
              <a:rPr lang="hr-HR" dirty="0"/>
            </a:br>
            <a:r>
              <a:rPr lang="hr-HR" dirty="0"/>
              <a:t/>
            </a:r>
            <a:br>
              <a:rPr lang="hr-HR" dirty="0"/>
            </a:br>
            <a:r>
              <a:rPr lang="hr-HR" dirty="0"/>
              <a:t>IV.1. Odabir rata prilikom upisa studenta kroz aplikaciju Studiji i studenti</a:t>
            </a:r>
            <a:br>
              <a:rPr lang="hr-HR" dirty="0"/>
            </a:br>
            <a:r>
              <a:rPr lang="hr-HR" dirty="0"/>
              <a:t/>
            </a:r>
            <a:br>
              <a:rPr lang="hr-HR" dirty="0"/>
            </a:br>
            <a:r>
              <a:rPr lang="hr-HR" i="1" dirty="0"/>
              <a:t/>
            </a:r>
            <a:br>
              <a:rPr lang="hr-HR" i="1" dirty="0"/>
            </a:br>
            <a:endParaRPr lang="en-US" dirty="0"/>
          </a:p>
        </p:txBody>
      </p:sp>
      <p:pic>
        <p:nvPicPr>
          <p:cNvPr id="4" name="Content Placeholder 8">
            <a:extLst>
              <a:ext uri="{FF2B5EF4-FFF2-40B4-BE49-F238E27FC236}">
                <a16:creationId xmlns:a16="http://schemas.microsoft.com/office/drawing/2014/main" id="{DD0665E2-0049-4C5A-B666-3E4900F3193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2011" y="1399813"/>
            <a:ext cx="4035601" cy="2576286"/>
          </a:xfrm>
          <a:prstGeom prst="rect">
            <a:avLst/>
          </a:prstGeom>
          <a:ln>
            <a:noFill/>
          </a:ln>
          <a:effectLst>
            <a:outerShdw blurRad="292100" dist="139700" dir="2700000" algn="tl" rotWithShape="0">
              <a:srgbClr val="333333">
                <a:alpha val="65000"/>
              </a:srgbClr>
            </a:outerShdw>
          </a:effectLst>
        </p:spPr>
      </p:pic>
      <p:sp>
        <p:nvSpPr>
          <p:cNvPr id="7" name="Rezervirano mjesto sadržaja 6">
            <a:extLst>
              <a:ext uri="{FF2B5EF4-FFF2-40B4-BE49-F238E27FC236}">
                <a16:creationId xmlns:a16="http://schemas.microsoft.com/office/drawing/2014/main" id="{A50A8DE2-4725-47A4-884B-F2B6EF133032}"/>
              </a:ext>
            </a:extLst>
          </p:cNvPr>
          <p:cNvSpPr>
            <a:spLocks noGrp="1"/>
          </p:cNvSpPr>
          <p:nvPr>
            <p:ph sz="quarter" idx="4"/>
          </p:nvPr>
        </p:nvSpPr>
        <p:spPr>
          <a:xfrm>
            <a:off x="4530901" y="1399813"/>
            <a:ext cx="1856505" cy="2763441"/>
          </a:xfrm>
        </p:spPr>
        <p:txBody>
          <a:bodyPr/>
          <a:lstStyle/>
          <a:p>
            <a:r>
              <a:rPr lang="hr-HR" dirty="0"/>
              <a:t>Prilikom upisa studenta, putem opcije </a:t>
            </a:r>
            <a:r>
              <a:rPr lang="hr-HR" i="1" dirty="0"/>
              <a:t>Upis godine na visokom učilištu</a:t>
            </a:r>
            <a:r>
              <a:rPr lang="hr-HR" dirty="0"/>
              <a:t>, moguće je izabrati broj rata za koje će se napraviti zaduženja u prozoru </a:t>
            </a:r>
            <a:r>
              <a:rPr lang="hr-HR" i="1" dirty="0"/>
              <a:t>Evidencija školarine</a:t>
            </a:r>
            <a:r>
              <a:rPr lang="hr-HR" dirty="0"/>
              <a:t>.</a:t>
            </a:r>
          </a:p>
          <a:p>
            <a:r>
              <a:rPr lang="hr-HR" dirty="0"/>
              <a:t>Upute - </a:t>
            </a:r>
            <a:r>
              <a:rPr lang="en-US" dirty="0">
                <a:hlinkClick r:id="rId3"/>
              </a:rPr>
              <a:t>https://wiki.srce.hr/x/qoIZ</a:t>
            </a:r>
            <a:endParaRPr lang="en-US" dirty="0"/>
          </a:p>
          <a:p>
            <a:endParaRPr lang="en-US" dirty="0"/>
          </a:p>
        </p:txBody>
      </p:sp>
    </p:spTree>
    <p:extLst>
      <p:ext uri="{BB962C8B-B14F-4D97-AF65-F5344CB8AC3E}">
        <p14:creationId xmlns:p14="http://schemas.microsoft.com/office/powerpoint/2010/main" val="642497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IV. 2 Odabir rata prilikom upisa preko </a:t>
            </a:r>
            <a:r>
              <a:rPr lang="hr-HR" dirty="0" err="1"/>
              <a:t>Studomata</a:t>
            </a:r>
            <a:r>
              <a:rPr lang="hr-HR" dirty="0"/>
              <a:t> </a:t>
            </a:r>
            <a:br>
              <a:rPr lang="hr-HR" dirty="0"/>
            </a:br>
            <a:endParaRPr lang="hr-H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6766" y="1127593"/>
            <a:ext cx="6741234" cy="2371725"/>
          </a:xfrm>
          <a:effectLst>
            <a:outerShdw blurRad="292100" dist="139700" dir="2700000" algn="tl" rotWithShape="0">
              <a:prstClr val="black">
                <a:alpha val="65000"/>
              </a:prstClr>
            </a:outerShdw>
          </a:effectLst>
        </p:spPr>
      </p:pic>
      <p:sp>
        <p:nvSpPr>
          <p:cNvPr id="5" name="Notched Right Arrow 4"/>
          <p:cNvSpPr/>
          <p:nvPr/>
        </p:nvSpPr>
        <p:spPr>
          <a:xfrm rot="10800000">
            <a:off x="4608531" y="2896758"/>
            <a:ext cx="586476" cy="270221"/>
          </a:xfrm>
          <a:prstGeom prst="notched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 name="Pravokutnik 2">
            <a:extLst>
              <a:ext uri="{FF2B5EF4-FFF2-40B4-BE49-F238E27FC236}">
                <a16:creationId xmlns:a16="http://schemas.microsoft.com/office/drawing/2014/main" id="{C74C45F4-98F5-45E0-B589-F4BC83B6A574}"/>
              </a:ext>
            </a:extLst>
          </p:cNvPr>
          <p:cNvSpPr/>
          <p:nvPr/>
        </p:nvSpPr>
        <p:spPr>
          <a:xfrm>
            <a:off x="300036" y="3745596"/>
            <a:ext cx="6557964" cy="923330"/>
          </a:xfrm>
          <a:prstGeom prst="rect">
            <a:avLst/>
          </a:prstGeom>
        </p:spPr>
        <p:txBody>
          <a:bodyPr wrap="square">
            <a:spAutoFit/>
          </a:bodyPr>
          <a:lstStyle/>
          <a:p>
            <a:pPr marL="285750" indent="-285750">
              <a:buClr>
                <a:srgbClr val="C00000"/>
              </a:buClr>
              <a:buFont typeface="Arial" panose="020B0604020202020204" pitchFamily="34" charset="0"/>
              <a:buChar char="•"/>
            </a:pPr>
            <a:r>
              <a:rPr lang="hr-HR" dirty="0"/>
              <a:t>Nakon što je obavljen upis godine, odabrani broj rata nije moguće promijeniti putem </a:t>
            </a:r>
            <a:r>
              <a:rPr lang="hr-HR" dirty="0" err="1"/>
              <a:t>Studomata</a:t>
            </a:r>
            <a:r>
              <a:rPr lang="hr-HR" dirty="0"/>
              <a:t>, već se student mora javiti studentskoj referadi radi izmjene broja rata.</a:t>
            </a:r>
          </a:p>
          <a:p>
            <a:pPr marL="285750" indent="-285750">
              <a:buClr>
                <a:srgbClr val="C00000"/>
              </a:buClr>
              <a:buFont typeface="Arial" panose="020B0604020202020204" pitchFamily="34" charset="0"/>
              <a:buChar char="•"/>
            </a:pPr>
            <a:r>
              <a:rPr lang="hr-HR" dirty="0"/>
              <a:t>Odabirom broja rata i upisom godine stvara se zapis u modulu </a:t>
            </a:r>
            <a:r>
              <a:rPr lang="hr-HR" i="1" dirty="0"/>
              <a:t>Studiji i studenti, </a:t>
            </a:r>
            <a:r>
              <a:rPr lang="hr-HR" dirty="0"/>
              <a:t>prozoru</a:t>
            </a:r>
            <a:r>
              <a:rPr lang="hr-HR" i="1" dirty="0"/>
              <a:t> Evidencija školarine.</a:t>
            </a:r>
            <a:endParaRPr lang="hr-HR" dirty="0"/>
          </a:p>
        </p:txBody>
      </p:sp>
    </p:spTree>
    <p:extLst>
      <p:ext uri="{BB962C8B-B14F-4D97-AF65-F5344CB8AC3E}">
        <p14:creationId xmlns:p14="http://schemas.microsoft.com/office/powerpoint/2010/main" val="1988544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IV.3. Izračun participacije studenta u akademskoj godini</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3666" y="1253348"/>
            <a:ext cx="3474773" cy="3262312"/>
          </a:xfrm>
        </p:spPr>
      </p:pic>
      <p:sp>
        <p:nvSpPr>
          <p:cNvPr id="5" name="Notched Right Arrow 4"/>
          <p:cNvSpPr/>
          <p:nvPr/>
        </p:nvSpPr>
        <p:spPr>
          <a:xfrm rot="10800000">
            <a:off x="3592303" y="4190339"/>
            <a:ext cx="586476" cy="270221"/>
          </a:xfrm>
          <a:prstGeom prst="notched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 name="Pravokutnik 2">
            <a:extLst>
              <a:ext uri="{FF2B5EF4-FFF2-40B4-BE49-F238E27FC236}">
                <a16:creationId xmlns:a16="http://schemas.microsoft.com/office/drawing/2014/main" id="{B2488BB0-F171-4A26-96F0-4C7FC8002CC2}"/>
              </a:ext>
            </a:extLst>
          </p:cNvPr>
          <p:cNvSpPr/>
          <p:nvPr/>
        </p:nvSpPr>
        <p:spPr>
          <a:xfrm>
            <a:off x="3885541" y="1268019"/>
            <a:ext cx="2835690" cy="2585323"/>
          </a:xfrm>
          <a:prstGeom prst="rect">
            <a:avLst/>
          </a:prstGeom>
        </p:spPr>
        <p:txBody>
          <a:bodyPr wrap="square">
            <a:spAutoFit/>
          </a:bodyPr>
          <a:lstStyle/>
          <a:p>
            <a:pPr marL="285750" indent="-285750">
              <a:buClr>
                <a:srgbClr val="C00000"/>
              </a:buClr>
              <a:buFont typeface="Arial" panose="020B0604020202020204" pitchFamily="34" charset="0"/>
              <a:buChar char="•"/>
            </a:pPr>
            <a:r>
              <a:rPr lang="en-US" dirty="0" err="1"/>
              <a:t>Izračun</a:t>
            </a:r>
            <a:r>
              <a:rPr lang="en-US" dirty="0"/>
              <a:t> se </a:t>
            </a:r>
            <a:r>
              <a:rPr lang="en-US" dirty="0" err="1"/>
              <a:t>vrši</a:t>
            </a:r>
            <a:r>
              <a:rPr lang="en-US" dirty="0"/>
              <a:t> </a:t>
            </a:r>
            <a:r>
              <a:rPr lang="en-US" dirty="0" err="1"/>
              <a:t>prema</a:t>
            </a:r>
            <a:r>
              <a:rPr lang="en-US" dirty="0"/>
              <a:t> </a:t>
            </a:r>
            <a:r>
              <a:rPr lang="en-US" dirty="0" err="1"/>
              <a:t>podacima</a:t>
            </a:r>
            <a:r>
              <a:rPr lang="en-US" dirty="0"/>
              <a:t> s </a:t>
            </a:r>
            <a:r>
              <a:rPr lang="en-US" dirty="0" err="1"/>
              <a:t>aktualnog</a:t>
            </a:r>
            <a:r>
              <a:rPr lang="en-US" dirty="0"/>
              <a:t> </a:t>
            </a:r>
            <a:r>
              <a:rPr lang="en-US" dirty="0" err="1"/>
              <a:t>upisnog</a:t>
            </a:r>
            <a:r>
              <a:rPr lang="en-US" dirty="0"/>
              <a:t> </a:t>
            </a:r>
            <a:r>
              <a:rPr lang="en-US" dirty="0" err="1"/>
              <a:t>lista</a:t>
            </a:r>
            <a:r>
              <a:rPr lang="en-US" dirty="0"/>
              <a:t> </a:t>
            </a:r>
            <a:r>
              <a:rPr lang="en-US" dirty="0" err="1"/>
              <a:t>studenta</a:t>
            </a:r>
            <a:r>
              <a:rPr lang="en-US" dirty="0"/>
              <a:t>.</a:t>
            </a:r>
            <a:endParaRPr lang="hr-HR" dirty="0"/>
          </a:p>
          <a:p>
            <a:pPr marL="285750" indent="-285750">
              <a:buClr>
                <a:srgbClr val="C00000"/>
              </a:buClr>
              <a:buFont typeface="Arial" panose="020B0604020202020204" pitchFamily="34" charset="0"/>
              <a:buChar char="•"/>
            </a:pPr>
            <a:r>
              <a:rPr lang="en-US" dirty="0"/>
              <a:t>Za </a:t>
            </a:r>
            <a:r>
              <a:rPr lang="en-US" dirty="0" err="1"/>
              <a:t>studente</a:t>
            </a:r>
            <a:r>
              <a:rPr lang="en-US" dirty="0"/>
              <a:t> </a:t>
            </a:r>
            <a:r>
              <a:rPr lang="en-US" dirty="0" err="1"/>
              <a:t>izvanrednih</a:t>
            </a:r>
            <a:r>
              <a:rPr lang="en-US" dirty="0"/>
              <a:t> </a:t>
            </a:r>
            <a:r>
              <a:rPr lang="en-US" dirty="0" err="1"/>
              <a:t>studija</a:t>
            </a:r>
            <a:r>
              <a:rPr lang="en-US" dirty="0"/>
              <a:t> </a:t>
            </a:r>
            <a:r>
              <a:rPr lang="en-US" dirty="0" err="1"/>
              <a:t>i</a:t>
            </a:r>
            <a:r>
              <a:rPr lang="en-US" dirty="0"/>
              <a:t> </a:t>
            </a:r>
            <a:r>
              <a:rPr lang="en-US" dirty="0" err="1"/>
              <a:t>studente</a:t>
            </a:r>
            <a:r>
              <a:rPr lang="en-US" dirty="0"/>
              <a:t> </a:t>
            </a:r>
            <a:r>
              <a:rPr lang="en-US" dirty="0" err="1"/>
              <a:t>koji</a:t>
            </a:r>
            <a:r>
              <a:rPr lang="en-US" dirty="0"/>
              <a:t> </a:t>
            </a:r>
            <a:r>
              <a:rPr lang="en-US" dirty="0" err="1"/>
              <a:t>nisu</a:t>
            </a:r>
            <a:r>
              <a:rPr lang="en-US" dirty="0"/>
              <a:t> </a:t>
            </a:r>
            <a:r>
              <a:rPr lang="en-US" dirty="0" err="1"/>
              <a:t>državljani</a:t>
            </a:r>
            <a:r>
              <a:rPr lang="en-US" dirty="0"/>
              <a:t> EU </a:t>
            </a:r>
            <a:r>
              <a:rPr lang="en-US" dirty="0" err="1"/>
              <a:t>izračun</a:t>
            </a:r>
            <a:r>
              <a:rPr lang="en-US" dirty="0"/>
              <a:t> </a:t>
            </a:r>
            <a:r>
              <a:rPr lang="en-US" dirty="0" err="1"/>
              <a:t>participacije</a:t>
            </a:r>
            <a:r>
              <a:rPr lang="hr-HR"/>
              <a:t> se</a:t>
            </a:r>
            <a:r>
              <a:rPr lang="en-US"/>
              <a:t> </a:t>
            </a:r>
            <a:r>
              <a:rPr lang="en-US" dirty="0"/>
              <a:t>ne </a:t>
            </a:r>
            <a:r>
              <a:rPr lang="en-US" dirty="0" err="1"/>
              <a:t>obavlja</a:t>
            </a:r>
            <a:r>
              <a:rPr lang="en-US" dirty="0"/>
              <a:t>, </a:t>
            </a:r>
            <a:r>
              <a:rPr lang="en-US" dirty="0" err="1"/>
              <a:t>nego</a:t>
            </a:r>
            <a:r>
              <a:rPr lang="en-US" dirty="0"/>
              <a:t> </a:t>
            </a:r>
            <a:r>
              <a:rPr lang="en-US" dirty="0" err="1"/>
              <a:t>oni</a:t>
            </a:r>
            <a:r>
              <a:rPr lang="en-US" dirty="0"/>
              <a:t> </a:t>
            </a:r>
            <a:r>
              <a:rPr lang="en-US" dirty="0" err="1"/>
              <a:t>participiraju</a:t>
            </a:r>
            <a:r>
              <a:rPr lang="en-US" dirty="0"/>
              <a:t> u </a:t>
            </a:r>
            <a:r>
              <a:rPr lang="en-US" dirty="0" err="1"/>
              <a:t>troškovima</a:t>
            </a:r>
            <a:r>
              <a:rPr lang="en-US" dirty="0"/>
              <a:t> </a:t>
            </a:r>
            <a:r>
              <a:rPr lang="en-US" dirty="0" err="1"/>
              <a:t>školovanja</a:t>
            </a:r>
            <a:r>
              <a:rPr lang="en-US" dirty="0"/>
              <a:t> </a:t>
            </a:r>
            <a:r>
              <a:rPr lang="en-US" dirty="0" err="1"/>
              <a:t>sukladno</a:t>
            </a:r>
            <a:r>
              <a:rPr lang="en-US" dirty="0"/>
              <a:t> </a:t>
            </a:r>
            <a:r>
              <a:rPr lang="en-US" dirty="0" err="1"/>
              <a:t>odluci</a:t>
            </a:r>
            <a:r>
              <a:rPr lang="en-US" dirty="0"/>
              <a:t> </a:t>
            </a:r>
            <a:r>
              <a:rPr lang="en-US" dirty="0" err="1"/>
              <a:t>visokog</a:t>
            </a:r>
            <a:r>
              <a:rPr lang="en-US" dirty="0"/>
              <a:t> </a:t>
            </a:r>
            <a:r>
              <a:rPr lang="en-US" dirty="0" err="1"/>
              <a:t>učilišta</a:t>
            </a:r>
            <a:r>
              <a:rPr lang="en-US" dirty="0"/>
              <a:t>, </a:t>
            </a:r>
            <a:r>
              <a:rPr lang="en-US" dirty="0" err="1"/>
              <a:t>tako</a:t>
            </a:r>
            <a:r>
              <a:rPr lang="en-US" dirty="0"/>
              <a:t> da </a:t>
            </a:r>
            <a:r>
              <a:rPr lang="en-US" dirty="0" err="1"/>
              <a:t>njihovi</a:t>
            </a:r>
            <a:r>
              <a:rPr lang="en-US" dirty="0"/>
              <a:t> </a:t>
            </a:r>
            <a:r>
              <a:rPr lang="en-US" dirty="0" err="1"/>
              <a:t>podaci</a:t>
            </a:r>
            <a:r>
              <a:rPr lang="en-US" dirty="0"/>
              <a:t> </a:t>
            </a:r>
            <a:r>
              <a:rPr lang="en-US" dirty="0" err="1"/>
              <a:t>neće</a:t>
            </a:r>
            <a:r>
              <a:rPr lang="en-US" dirty="0"/>
              <a:t> </a:t>
            </a:r>
            <a:r>
              <a:rPr lang="en-US" dirty="0" err="1"/>
              <a:t>biti</a:t>
            </a:r>
            <a:r>
              <a:rPr lang="en-US" dirty="0"/>
              <a:t> </a:t>
            </a:r>
            <a:r>
              <a:rPr lang="en-US" dirty="0" err="1"/>
              <a:t>vidljivi</a:t>
            </a:r>
            <a:r>
              <a:rPr lang="en-US" dirty="0"/>
              <a:t> u </a:t>
            </a:r>
            <a:r>
              <a:rPr lang="en-US" dirty="0" err="1"/>
              <a:t>ovom</a:t>
            </a:r>
            <a:r>
              <a:rPr lang="en-US" dirty="0"/>
              <a:t> </a:t>
            </a:r>
            <a:r>
              <a:rPr lang="en-US" dirty="0" err="1"/>
              <a:t>prozoru</a:t>
            </a:r>
            <a:endParaRPr lang="hr-HR" dirty="0"/>
          </a:p>
          <a:p>
            <a:pPr marL="285750" indent="-285750">
              <a:buClr>
                <a:srgbClr val="C00000"/>
              </a:buClr>
              <a:buFont typeface="Arial" panose="020B0604020202020204" pitchFamily="34" charset="0"/>
              <a:buChar char="•"/>
            </a:pPr>
            <a:r>
              <a:rPr lang="hr-HR" dirty="0"/>
              <a:t>Upute - </a:t>
            </a:r>
            <a:r>
              <a:rPr lang="en-US" dirty="0">
                <a:hlinkClick r:id="rId3"/>
              </a:rPr>
              <a:t>https://wiki.srce.hr/x/h4AZ</a:t>
            </a:r>
            <a:endParaRPr lang="en-US" dirty="0"/>
          </a:p>
        </p:txBody>
      </p:sp>
    </p:spTree>
    <p:extLst>
      <p:ext uri="{BB962C8B-B14F-4D97-AF65-F5344CB8AC3E}">
        <p14:creationId xmlns:p14="http://schemas.microsoft.com/office/powerpoint/2010/main" val="543471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C534E19-4787-4D05-BE42-6253986F7DF7}"/>
              </a:ext>
            </a:extLst>
          </p:cNvPr>
          <p:cNvSpPr>
            <a:spLocks noGrp="1"/>
          </p:cNvSpPr>
          <p:nvPr>
            <p:ph type="title"/>
          </p:nvPr>
        </p:nvSpPr>
        <p:spPr/>
        <p:txBody>
          <a:bodyPr/>
          <a:lstStyle/>
          <a:p>
            <a:r>
              <a:rPr lang="hr-HR" dirty="0"/>
              <a:t>Evidencija školarine</a:t>
            </a:r>
            <a:endParaRPr lang="en-US" dirty="0"/>
          </a:p>
        </p:txBody>
      </p:sp>
      <p:sp>
        <p:nvSpPr>
          <p:cNvPr id="3" name="Rezervirano mjesto sadržaja 2">
            <a:extLst>
              <a:ext uri="{FF2B5EF4-FFF2-40B4-BE49-F238E27FC236}">
                <a16:creationId xmlns:a16="http://schemas.microsoft.com/office/drawing/2014/main" id="{8C103E81-FB97-416A-87B1-F4E0439AD081}"/>
              </a:ext>
            </a:extLst>
          </p:cNvPr>
          <p:cNvSpPr>
            <a:spLocks noGrp="1"/>
          </p:cNvSpPr>
          <p:nvPr>
            <p:ph idx="1"/>
          </p:nvPr>
        </p:nvSpPr>
        <p:spPr/>
        <p:txBody>
          <a:bodyPr/>
          <a:lstStyle/>
          <a:p>
            <a:pPr marL="342900" indent="-342900">
              <a:buFont typeface="+mj-lt"/>
              <a:buAutoNum type="arabicPeriod"/>
            </a:pPr>
            <a:r>
              <a:rPr lang="hr-HR" dirty="0"/>
              <a:t>Evidencija školarine</a:t>
            </a:r>
          </a:p>
          <a:p>
            <a:pPr marL="342900" indent="-342900">
              <a:buFont typeface="+mj-lt"/>
              <a:buAutoNum type="arabicPeriod"/>
            </a:pPr>
            <a:r>
              <a:rPr lang="hr-HR" sz="1400" dirty="0"/>
              <a:t>Učitavanje podataka o uplatama školarina iz XML-a</a:t>
            </a:r>
            <a:endParaRPr lang="hr-HR" dirty="0"/>
          </a:p>
          <a:p>
            <a:pPr marL="342900" indent="-342900">
              <a:buFont typeface="+mj-lt"/>
              <a:buAutoNum type="arabicPeriod"/>
            </a:pPr>
            <a:r>
              <a:rPr lang="hr-HR" dirty="0"/>
              <a:t>Rješenje o promjeni školarine</a:t>
            </a:r>
          </a:p>
          <a:p>
            <a:pPr marL="342900" indent="-342900">
              <a:buFont typeface="+mj-lt"/>
              <a:buAutoNum type="arabicPeriod"/>
            </a:pPr>
            <a:endParaRPr lang="hr-HR" dirty="0"/>
          </a:p>
          <a:p>
            <a:endParaRPr lang="en-US" dirty="0"/>
          </a:p>
        </p:txBody>
      </p:sp>
    </p:spTree>
    <p:extLst>
      <p:ext uri="{BB962C8B-B14F-4D97-AF65-F5344CB8AC3E}">
        <p14:creationId xmlns:p14="http://schemas.microsoft.com/office/powerpoint/2010/main" val="2831783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V.1. Evidencija školarine 1/2 </a:t>
            </a:r>
          </a:p>
        </p:txBody>
      </p:sp>
      <p:sp>
        <p:nvSpPr>
          <p:cNvPr id="3" name="Content Placeholder 2"/>
          <p:cNvSpPr>
            <a:spLocks noGrp="1"/>
          </p:cNvSpPr>
          <p:nvPr>
            <p:ph idx="1"/>
          </p:nvPr>
        </p:nvSpPr>
        <p:spPr>
          <a:xfrm>
            <a:off x="471488" y="1268018"/>
            <a:ext cx="5915025" cy="3364705"/>
          </a:xfrm>
        </p:spPr>
        <p:txBody>
          <a:bodyPr anchor="t"/>
          <a:lstStyle/>
          <a:p>
            <a:pPr algn="just"/>
            <a:r>
              <a:rPr lang="hr-HR" dirty="0"/>
              <a:t>U okvir </a:t>
            </a:r>
            <a:r>
              <a:rPr lang="hr-HR" i="1" dirty="0"/>
              <a:t>Evidencija školarine </a:t>
            </a:r>
            <a:r>
              <a:rPr lang="hr-HR" dirty="0"/>
              <a:t>direktno se unose sâmo vrste transakcija tipa uplata i tipa povrat. </a:t>
            </a:r>
          </a:p>
          <a:p>
            <a:pPr algn="just"/>
            <a:r>
              <a:rPr lang="hr-HR" dirty="0"/>
              <a:t>Upute - </a:t>
            </a:r>
            <a:r>
              <a:rPr lang="en-US" dirty="0">
                <a:hlinkClick r:id="rId2"/>
              </a:rPr>
              <a:t>https://wiki.srce.hr/x/noIZ</a:t>
            </a:r>
            <a:endParaRPr lang="en-US" dirty="0"/>
          </a:p>
          <a:p>
            <a:pPr algn="just"/>
            <a:endParaRPr lang="hr-HR"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597" y="2001442"/>
            <a:ext cx="4848047" cy="23275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2625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C87CDC6-00DB-4873-8C46-6D48B439D6BE}"/>
              </a:ext>
            </a:extLst>
          </p:cNvPr>
          <p:cNvSpPr>
            <a:spLocks noGrp="1"/>
          </p:cNvSpPr>
          <p:nvPr>
            <p:ph type="title"/>
          </p:nvPr>
        </p:nvSpPr>
        <p:spPr/>
        <p:txBody>
          <a:bodyPr/>
          <a:lstStyle/>
          <a:p>
            <a:r>
              <a:rPr lang="hr-HR" dirty="0"/>
              <a:t>V.2. Evidencija školarine 2/2</a:t>
            </a:r>
            <a:endParaRPr lang="en-US" dirty="0"/>
          </a:p>
        </p:txBody>
      </p:sp>
      <p:sp>
        <p:nvSpPr>
          <p:cNvPr id="3" name="Rezervirano mjesto sadržaja 2">
            <a:extLst>
              <a:ext uri="{FF2B5EF4-FFF2-40B4-BE49-F238E27FC236}">
                <a16:creationId xmlns:a16="http://schemas.microsoft.com/office/drawing/2014/main" id="{4AA588AE-F8C0-41E4-A9D3-679C99520FCA}"/>
              </a:ext>
            </a:extLst>
          </p:cNvPr>
          <p:cNvSpPr>
            <a:spLocks noGrp="1"/>
          </p:cNvSpPr>
          <p:nvPr>
            <p:ph idx="1"/>
          </p:nvPr>
        </p:nvSpPr>
        <p:spPr/>
        <p:txBody>
          <a:bodyPr/>
          <a:lstStyle/>
          <a:p>
            <a:pPr algn="just"/>
            <a:r>
              <a:rPr lang="hr-HR" dirty="0"/>
              <a:t>Opcija </a:t>
            </a:r>
            <a:r>
              <a:rPr lang="hr-HR" i="1" dirty="0"/>
              <a:t>Evidencija školarine</a:t>
            </a:r>
            <a:r>
              <a:rPr lang="hr-HR" dirty="0"/>
              <a:t> sadrži podatke o školarinama studenata, odnosno ratama školarina i studentovim uplatama školarine.</a:t>
            </a:r>
          </a:p>
          <a:p>
            <a:pPr algn="just"/>
            <a:endParaRPr lang="hr-HR" dirty="0"/>
          </a:p>
          <a:p>
            <a:pPr algn="just"/>
            <a:r>
              <a:rPr lang="hr-HR" dirty="0"/>
              <a:t>Ako se školarine vode kroz ISVU, evidencijom upisnog lista za studenta koji plaća školarinu, u ovom prozoru nastaje zapis koji se odnosi na taj upisni list. Studentu se kreiraju zaduženja, pri čemu broj zaduženja ovisi o odabranom broju rata za otplatu školarine. </a:t>
            </a:r>
          </a:p>
          <a:p>
            <a:pPr algn="just"/>
            <a:endParaRPr lang="hr-HR" dirty="0"/>
          </a:p>
          <a:p>
            <a:pPr algn="just"/>
            <a:r>
              <a:rPr lang="hr-HR" dirty="0"/>
              <a:t>Prilikom evidencije studentovog završnog/diplomskog zadatka obavljaju se provjere unutar sustava te ako student nije platio školarinu, neće moći  diplomirati. </a:t>
            </a:r>
          </a:p>
          <a:p>
            <a:pPr algn="just"/>
            <a:r>
              <a:rPr lang="hr-HR" dirty="0"/>
              <a:t>Ukoliko postoje studenti koji nisu podmirili svoj dug, može im se poslati obavijest o nepodmirenju iznosa školarine. Slanje obavijesti definira se u aplikaciji </a:t>
            </a:r>
            <a:r>
              <a:rPr lang="hr-HR" b="1" dirty="0"/>
              <a:t>ISVU </a:t>
            </a:r>
            <a:r>
              <a:rPr lang="hr-HR" b="1" dirty="0" err="1"/>
              <a:t>Admin</a:t>
            </a:r>
            <a:r>
              <a:rPr lang="hr-HR" b="1" dirty="0"/>
              <a:t> Koordinator</a:t>
            </a:r>
            <a:r>
              <a:rPr lang="hr-HR" dirty="0"/>
              <a:t>. Upute - </a:t>
            </a:r>
            <a:r>
              <a:rPr lang="en-US" dirty="0">
                <a:hlinkClick r:id="rId2"/>
              </a:rPr>
              <a:t>https://wiki.srce.hr/x/DQFo</a:t>
            </a:r>
            <a:endParaRPr lang="hr-HR" dirty="0"/>
          </a:p>
          <a:p>
            <a:pPr algn="just"/>
            <a:endParaRPr lang="hr-HR" dirty="0"/>
          </a:p>
          <a:p>
            <a:endParaRPr lang="en-US" dirty="0"/>
          </a:p>
        </p:txBody>
      </p:sp>
    </p:spTree>
    <p:extLst>
      <p:ext uri="{BB962C8B-B14F-4D97-AF65-F5344CB8AC3E}">
        <p14:creationId xmlns:p14="http://schemas.microsoft.com/office/powerpoint/2010/main" val="3285578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0D7229A-B6D7-492B-B754-F70C0E858834}"/>
              </a:ext>
            </a:extLst>
          </p:cNvPr>
          <p:cNvSpPr>
            <a:spLocks noGrp="1"/>
          </p:cNvSpPr>
          <p:nvPr>
            <p:ph type="title"/>
          </p:nvPr>
        </p:nvSpPr>
        <p:spPr/>
        <p:txBody>
          <a:bodyPr/>
          <a:lstStyle/>
          <a:p>
            <a:r>
              <a:rPr lang="hr-HR" sz="2400" dirty="0"/>
              <a:t>Sadržaj prezentacije</a:t>
            </a:r>
            <a:endParaRPr lang="en-US" dirty="0"/>
          </a:p>
        </p:txBody>
      </p:sp>
      <p:sp>
        <p:nvSpPr>
          <p:cNvPr id="3" name="Rezervirano mjesto sadržaja 2">
            <a:extLst>
              <a:ext uri="{FF2B5EF4-FFF2-40B4-BE49-F238E27FC236}">
                <a16:creationId xmlns:a16="http://schemas.microsoft.com/office/drawing/2014/main" id="{C9141500-1C67-4093-8C4F-2EB0895F0E89}"/>
              </a:ext>
            </a:extLst>
          </p:cNvPr>
          <p:cNvSpPr>
            <a:spLocks noGrp="1"/>
          </p:cNvSpPr>
          <p:nvPr>
            <p:ph idx="1"/>
          </p:nvPr>
        </p:nvSpPr>
        <p:spPr>
          <a:xfrm>
            <a:off x="471488" y="1268019"/>
            <a:ext cx="5915025" cy="3364704"/>
          </a:xfrm>
        </p:spPr>
        <p:txBody>
          <a:bodyPr>
            <a:normAutofit lnSpcReduction="10000"/>
          </a:bodyPr>
          <a:lstStyle/>
          <a:p>
            <a:pPr marL="400050" indent="-400050">
              <a:buFont typeface="+mj-lt"/>
              <a:buAutoNum type="romanUcPeriod"/>
            </a:pPr>
            <a:r>
              <a:rPr lang="hr-HR" dirty="0"/>
              <a:t>Preduvjeti za opisivanje i zaključavanje školarina</a:t>
            </a:r>
          </a:p>
          <a:p>
            <a:pPr marL="342900" indent="-342900">
              <a:buFont typeface="+mj-lt"/>
              <a:buAutoNum type="romanUcPeriod"/>
            </a:pPr>
            <a:r>
              <a:rPr lang="hr-HR" dirty="0"/>
              <a:t>Definiranje školarine</a:t>
            </a:r>
          </a:p>
          <a:p>
            <a:pPr marL="600068" lvl="1" indent="-342900">
              <a:buFont typeface="+mj-lt"/>
              <a:buAutoNum type="arabicPeriod"/>
            </a:pPr>
            <a:r>
              <a:rPr lang="hr-HR" dirty="0"/>
              <a:t>Parametri ustanove</a:t>
            </a:r>
          </a:p>
          <a:p>
            <a:pPr marL="600068" lvl="1" indent="-342900">
              <a:buFont typeface="+mj-lt"/>
              <a:buAutoNum type="arabicPeriod"/>
            </a:pPr>
            <a:r>
              <a:rPr lang="hr-HR" dirty="0"/>
              <a:t>Školarina na Viskom učilištu</a:t>
            </a:r>
          </a:p>
          <a:p>
            <a:pPr marL="600068" lvl="1" indent="-342900">
              <a:buFont typeface="+mj-lt"/>
              <a:buAutoNum type="arabicPeriod"/>
            </a:pPr>
            <a:r>
              <a:rPr lang="hr-HR" dirty="0"/>
              <a:t>Predložak za školarine</a:t>
            </a:r>
          </a:p>
          <a:p>
            <a:pPr marL="342900" indent="-342900">
              <a:buFont typeface="+mj-lt"/>
              <a:buAutoNum type="romanUcPeriod"/>
            </a:pPr>
            <a:r>
              <a:rPr lang="hr-HR" dirty="0"/>
              <a:t>Programski ugovori </a:t>
            </a:r>
          </a:p>
          <a:p>
            <a:pPr marL="600068" lvl="1" indent="-342900">
              <a:buFont typeface="+mj-lt"/>
              <a:buAutoNum type="arabicPeriod"/>
            </a:pPr>
            <a:r>
              <a:rPr lang="hr-HR" dirty="0"/>
              <a:t>Programski ugovori na visokom učilištu </a:t>
            </a:r>
          </a:p>
          <a:p>
            <a:pPr marL="600068" lvl="1" indent="-342900">
              <a:buFont typeface="+mj-lt"/>
              <a:buAutoNum type="arabicPeriod"/>
            </a:pPr>
            <a:r>
              <a:rPr lang="hr-HR" dirty="0"/>
              <a:t>Programski ugovori i školarina</a:t>
            </a:r>
          </a:p>
          <a:p>
            <a:pPr marL="342900" indent="-342900">
              <a:buFont typeface="+mj-lt"/>
              <a:buAutoNum type="romanUcPeriod"/>
            </a:pPr>
            <a:r>
              <a:rPr lang="hr-HR" dirty="0"/>
              <a:t>Upis godine i odabir rata</a:t>
            </a:r>
          </a:p>
          <a:p>
            <a:pPr marL="600068" lvl="1" indent="-342900">
              <a:buFont typeface="+mj-lt"/>
              <a:buAutoNum type="arabicPeriod"/>
            </a:pPr>
            <a:r>
              <a:rPr lang="hr-HR" dirty="0"/>
              <a:t>Odabir rata kroz aplikaciju Studiji i studenti prilikom upisa</a:t>
            </a:r>
          </a:p>
          <a:p>
            <a:pPr marL="600068" lvl="1" indent="-342900">
              <a:buFont typeface="+mj-lt"/>
              <a:buAutoNum type="arabicPeriod"/>
            </a:pPr>
            <a:r>
              <a:rPr lang="hr-HR" dirty="0"/>
              <a:t>Odabir rata prilikom upisa preko </a:t>
            </a:r>
            <a:r>
              <a:rPr lang="hr-HR" dirty="0" err="1"/>
              <a:t>Studomata</a:t>
            </a:r>
            <a:r>
              <a:rPr lang="hr-HR" dirty="0"/>
              <a:t> </a:t>
            </a:r>
          </a:p>
          <a:p>
            <a:pPr marL="600068" lvl="1" indent="-342900">
              <a:buFont typeface="+mj-lt"/>
              <a:buAutoNum type="arabicPeriod"/>
            </a:pPr>
            <a:r>
              <a:rPr lang="hr-HR" dirty="0"/>
              <a:t>Izračun participacije za studenta u akademskoj godini </a:t>
            </a:r>
          </a:p>
          <a:p>
            <a:pPr marL="342900" indent="-342900">
              <a:buFont typeface="+mj-lt"/>
              <a:buAutoNum type="romanUcPeriod"/>
            </a:pPr>
            <a:r>
              <a:rPr lang="hr-HR" dirty="0"/>
              <a:t>Evidencija školarine </a:t>
            </a:r>
          </a:p>
          <a:p>
            <a:pPr marL="600068" lvl="1" indent="-342900">
              <a:buFont typeface="+mj-lt"/>
              <a:buAutoNum type="arabicPeriod"/>
            </a:pPr>
            <a:r>
              <a:rPr lang="hr-HR" dirty="0"/>
              <a:t>Evidencija školarine </a:t>
            </a:r>
          </a:p>
          <a:p>
            <a:pPr marL="600068" lvl="1" indent="-342900">
              <a:buFont typeface="+mj-lt"/>
              <a:buAutoNum type="arabicPeriod"/>
            </a:pPr>
            <a:r>
              <a:rPr lang="hr-HR" dirty="0"/>
              <a:t>Učitavanje školarina iz XML-a</a:t>
            </a:r>
          </a:p>
          <a:p>
            <a:pPr marL="600068" lvl="1" indent="-342900">
              <a:buFont typeface="+mj-lt"/>
              <a:buAutoNum type="arabicPeriod"/>
            </a:pPr>
            <a:r>
              <a:rPr lang="hr-HR" dirty="0"/>
              <a:t>Rješenje o promjeni školarine</a:t>
            </a:r>
          </a:p>
          <a:p>
            <a:pPr marL="0" indent="0">
              <a:buNone/>
            </a:pPr>
            <a:endParaRPr lang="hr-HR" dirty="0"/>
          </a:p>
        </p:txBody>
      </p:sp>
    </p:spTree>
    <p:extLst>
      <p:ext uri="{BB962C8B-B14F-4D97-AF65-F5344CB8AC3E}">
        <p14:creationId xmlns:p14="http://schemas.microsoft.com/office/powerpoint/2010/main" val="2648292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2030" dirty="0"/>
              <a:t>Učitavanje podataka o uplatama školarina iz XML-a</a:t>
            </a:r>
          </a:p>
        </p:txBody>
      </p:sp>
      <p:sp>
        <p:nvSpPr>
          <p:cNvPr id="3" name="Content Placeholder 2"/>
          <p:cNvSpPr>
            <a:spLocks noGrp="1"/>
          </p:cNvSpPr>
          <p:nvPr>
            <p:ph idx="1"/>
          </p:nvPr>
        </p:nvSpPr>
        <p:spPr/>
        <p:txBody>
          <a:bodyPr anchor="ctr"/>
          <a:lstStyle/>
          <a:p>
            <a:pPr algn="just"/>
            <a:r>
              <a:rPr lang="hr-HR" dirty="0"/>
              <a:t>Opcija </a:t>
            </a:r>
            <a:r>
              <a:rPr lang="hr-HR" i="1" dirty="0"/>
              <a:t>Učitavanje podataka o uplatama školarina iz XML-a</a:t>
            </a:r>
            <a:r>
              <a:rPr lang="hr-HR" dirty="0"/>
              <a:t> služi za unos podataka o uplatama školarine za pojedinog studenta. </a:t>
            </a:r>
          </a:p>
          <a:p>
            <a:pPr algn="just"/>
            <a:r>
              <a:rPr lang="hr-HR" dirty="0"/>
              <a:t>Učitavaju se podaci o iznosu uplate, datumu uplate, te o pozivu na broj zaduženja koji je korišten pri plaćanju (PNB).</a:t>
            </a:r>
          </a:p>
          <a:p>
            <a:pPr algn="just"/>
            <a:r>
              <a:rPr lang="hr-HR" dirty="0"/>
              <a:t>Upute - </a:t>
            </a:r>
            <a:r>
              <a:rPr lang="en-US" dirty="0">
                <a:hlinkClick r:id="rId2"/>
              </a:rPr>
              <a:t>https://wiki.srce.hr/x/i4IZ</a:t>
            </a:r>
            <a:endParaRPr lang="hr-HR" dirty="0"/>
          </a:p>
          <a:p>
            <a:pPr marL="0" indent="0" algn="just">
              <a:lnSpc>
                <a:spcPct val="100000"/>
              </a:lnSpc>
              <a:spcBef>
                <a:spcPts val="0"/>
              </a:spcBef>
              <a:buNone/>
            </a:pPr>
            <a:endParaRPr lang="hr-HR" dirty="0"/>
          </a:p>
        </p:txBody>
      </p:sp>
    </p:spTree>
    <p:extLst>
      <p:ext uri="{BB962C8B-B14F-4D97-AF65-F5344CB8AC3E}">
        <p14:creationId xmlns:p14="http://schemas.microsoft.com/office/powerpoint/2010/main" val="2846401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V.3. Rješenje o promjeni školarine</a:t>
            </a:r>
          </a:p>
        </p:txBody>
      </p:sp>
      <p:sp>
        <p:nvSpPr>
          <p:cNvPr id="3" name="Content Placeholder 2"/>
          <p:cNvSpPr>
            <a:spLocks noGrp="1"/>
          </p:cNvSpPr>
          <p:nvPr>
            <p:ph idx="1"/>
          </p:nvPr>
        </p:nvSpPr>
        <p:spPr>
          <a:xfrm>
            <a:off x="471488" y="1021976"/>
            <a:ext cx="5915025" cy="3610747"/>
          </a:xfrm>
        </p:spPr>
        <p:txBody>
          <a:bodyPr anchor="t"/>
          <a:lstStyle/>
          <a:p>
            <a:pPr algn="just">
              <a:lnSpc>
                <a:spcPct val="100000"/>
              </a:lnSpc>
              <a:spcBef>
                <a:spcPts val="0"/>
              </a:spcBef>
            </a:pPr>
            <a:r>
              <a:rPr lang="hr-HR" dirty="0"/>
              <a:t>Rješenje o promjeni školarine evidentira se kada se želi promijeniti iznos školarine za pojedinog studenta u odnosu na iznos školarine koju bi student trebao plaćati prema podacima u prozoru </a:t>
            </a:r>
            <a:r>
              <a:rPr lang="hr-HR" i="1" dirty="0"/>
              <a:t>Školarina na visokom učilištu</a:t>
            </a:r>
            <a:r>
              <a:rPr lang="hr-HR" dirty="0"/>
              <a:t>. </a:t>
            </a:r>
          </a:p>
          <a:p>
            <a:pPr algn="just">
              <a:lnSpc>
                <a:spcPct val="100000"/>
              </a:lnSpc>
              <a:spcBef>
                <a:spcPts val="0"/>
              </a:spcBef>
            </a:pPr>
            <a:r>
              <a:rPr lang="hr-HR" dirty="0"/>
              <a:t>Upute - </a:t>
            </a:r>
            <a:r>
              <a:rPr lang="en-US" dirty="0">
                <a:hlinkClick r:id="rId2"/>
              </a:rPr>
              <a:t>https://wiki.srce.hr/x/yIEZ</a:t>
            </a:r>
            <a:endParaRPr lang="hr-HR" dirty="0"/>
          </a:p>
          <a:p>
            <a:pPr marL="0" indent="0" algn="just">
              <a:lnSpc>
                <a:spcPct val="100000"/>
              </a:lnSpc>
              <a:spcBef>
                <a:spcPts val="0"/>
              </a:spcBef>
              <a:buNone/>
            </a:pPr>
            <a:endParaRPr lang="hr-HR"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254" y="2325672"/>
            <a:ext cx="4510519" cy="23070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75862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hr-HR" dirty="0"/>
              <a:t>Hvala na sudjelovanju</a:t>
            </a:r>
          </a:p>
        </p:txBody>
      </p:sp>
      <p:sp>
        <p:nvSpPr>
          <p:cNvPr id="3" name="Subtitle 2"/>
          <p:cNvSpPr>
            <a:spLocks noGrp="1"/>
          </p:cNvSpPr>
          <p:nvPr>
            <p:ph type="subTitle" idx="1"/>
          </p:nvPr>
        </p:nvSpPr>
        <p:spPr/>
        <p:txBody>
          <a:bodyPr/>
          <a:lstStyle/>
          <a:p>
            <a:pPr>
              <a:spcBef>
                <a:spcPts val="750"/>
              </a:spcBef>
            </a:pPr>
            <a:r>
              <a:rPr lang="hr-HR" dirty="0"/>
              <a:t>Kontakt: Centar potpore ISVU-a </a:t>
            </a:r>
            <a:r>
              <a:rPr lang="hr-HR" dirty="0" smtClean="0"/>
              <a:t>01/6165862; </a:t>
            </a:r>
            <a:r>
              <a:rPr lang="hr-HR" dirty="0"/>
              <a:t>isvu@srce.hr</a:t>
            </a:r>
          </a:p>
        </p:txBody>
      </p:sp>
    </p:spTree>
    <p:extLst>
      <p:ext uri="{BB962C8B-B14F-4D97-AF65-F5344CB8AC3E}">
        <p14:creationId xmlns:p14="http://schemas.microsoft.com/office/powerpoint/2010/main" val="2518549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5612E7A-D4B3-413D-898A-6DD651A10C9E}"/>
              </a:ext>
            </a:extLst>
          </p:cNvPr>
          <p:cNvSpPr>
            <a:spLocks noGrp="1"/>
          </p:cNvSpPr>
          <p:nvPr>
            <p:ph type="title"/>
          </p:nvPr>
        </p:nvSpPr>
        <p:spPr/>
        <p:txBody>
          <a:bodyPr/>
          <a:lstStyle/>
          <a:p>
            <a:r>
              <a:rPr lang="hr-HR" sz="2000" dirty="0"/>
              <a:t>Preduvjeti za opisivanje i zaključavanje školarina</a:t>
            </a:r>
            <a:endParaRPr lang="en-US" dirty="0"/>
          </a:p>
        </p:txBody>
      </p:sp>
      <p:sp>
        <p:nvSpPr>
          <p:cNvPr id="3" name="Rezervirano mjesto sadržaja 2">
            <a:extLst>
              <a:ext uri="{FF2B5EF4-FFF2-40B4-BE49-F238E27FC236}">
                <a16:creationId xmlns:a16="http://schemas.microsoft.com/office/drawing/2014/main" id="{0994E52C-0998-4CB5-A2FD-46E7C307DD12}"/>
              </a:ext>
            </a:extLst>
          </p:cNvPr>
          <p:cNvSpPr>
            <a:spLocks noGrp="1"/>
          </p:cNvSpPr>
          <p:nvPr>
            <p:ph idx="1"/>
          </p:nvPr>
        </p:nvSpPr>
        <p:spPr/>
        <p:txBody>
          <a:bodyPr/>
          <a:lstStyle/>
          <a:p>
            <a:pPr marL="0" indent="0">
              <a:buNone/>
            </a:pPr>
            <a:r>
              <a:rPr lang="hr-HR" dirty="0"/>
              <a:t>Kako bi se mogle definirati školarine, potrebno je imati:</a:t>
            </a:r>
          </a:p>
          <a:p>
            <a:pPr marL="0" indent="0">
              <a:buNone/>
            </a:pPr>
            <a:endParaRPr lang="hr-HR" dirty="0"/>
          </a:p>
          <a:p>
            <a:pPr algn="just"/>
            <a:r>
              <a:rPr lang="hr-HR" dirty="0"/>
              <a:t>zaključan nastavni program (upute - </a:t>
            </a:r>
            <a:r>
              <a:rPr lang="en-US" dirty="0">
                <a:hlinkClick r:id="rId2"/>
              </a:rPr>
              <a:t>https://wiki.srce.hr/x/4YIZ</a:t>
            </a:r>
            <a:r>
              <a:rPr lang="hr-HR" dirty="0"/>
              <a:t>)</a:t>
            </a:r>
            <a:endParaRPr lang="en-US" dirty="0"/>
          </a:p>
          <a:p>
            <a:pPr algn="just"/>
            <a:r>
              <a:rPr lang="hr-HR" dirty="0"/>
              <a:t>zaključan akademski kalendar (upute - </a:t>
            </a:r>
            <a:r>
              <a:rPr lang="hr-HR" dirty="0">
                <a:hlinkClick r:id="rId3"/>
              </a:rPr>
              <a:t>https://wiki.srce.hr/x/J4MZ</a:t>
            </a:r>
            <a:r>
              <a:rPr lang="hr-HR" dirty="0"/>
              <a:t>)</a:t>
            </a:r>
          </a:p>
          <a:p>
            <a:pPr algn="just"/>
            <a:r>
              <a:rPr lang="hr-HR" dirty="0"/>
              <a:t>definiran barem jedan centar visokog učilišta, odnosno sjedište visokog učilišta (upute - </a:t>
            </a:r>
            <a:r>
              <a:rPr lang="en-US" dirty="0">
                <a:hlinkClick r:id="rId4"/>
              </a:rPr>
              <a:t>https://wiki.srce.hr/x/-4AZ</a:t>
            </a:r>
            <a:r>
              <a:rPr lang="hr-HR" dirty="0"/>
              <a:t>) </a:t>
            </a:r>
          </a:p>
          <a:p>
            <a:endParaRPr lang="en-US" dirty="0"/>
          </a:p>
        </p:txBody>
      </p:sp>
    </p:spTree>
    <p:extLst>
      <p:ext uri="{BB962C8B-B14F-4D97-AF65-F5344CB8AC3E}">
        <p14:creationId xmlns:p14="http://schemas.microsoft.com/office/powerpoint/2010/main" val="3684944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20C31E4-8119-42B4-A030-EA0E224A8C76}"/>
              </a:ext>
            </a:extLst>
          </p:cNvPr>
          <p:cNvSpPr>
            <a:spLocks noGrp="1"/>
          </p:cNvSpPr>
          <p:nvPr>
            <p:ph type="title"/>
          </p:nvPr>
        </p:nvSpPr>
        <p:spPr/>
        <p:txBody>
          <a:bodyPr/>
          <a:lstStyle/>
          <a:p>
            <a:r>
              <a:rPr lang="hr-HR" dirty="0"/>
              <a:t>II. Definiranje školarine</a:t>
            </a:r>
            <a:endParaRPr lang="en-US" dirty="0"/>
          </a:p>
        </p:txBody>
      </p:sp>
      <p:sp>
        <p:nvSpPr>
          <p:cNvPr id="3" name="Rezervirano mjesto sadržaja 2">
            <a:extLst>
              <a:ext uri="{FF2B5EF4-FFF2-40B4-BE49-F238E27FC236}">
                <a16:creationId xmlns:a16="http://schemas.microsoft.com/office/drawing/2014/main" id="{70451C3F-D537-4450-9E3B-5C4757E03F24}"/>
              </a:ext>
            </a:extLst>
          </p:cNvPr>
          <p:cNvSpPr>
            <a:spLocks noGrp="1"/>
          </p:cNvSpPr>
          <p:nvPr>
            <p:ph idx="1"/>
          </p:nvPr>
        </p:nvSpPr>
        <p:spPr/>
        <p:txBody>
          <a:bodyPr/>
          <a:lstStyle/>
          <a:p>
            <a:pPr marL="342900" indent="-342900">
              <a:buFont typeface="+mj-lt"/>
              <a:buAutoNum type="arabicPeriod"/>
            </a:pPr>
            <a:r>
              <a:rPr lang="hr-HR" dirty="0"/>
              <a:t>Parametri ustanove</a:t>
            </a:r>
          </a:p>
          <a:p>
            <a:pPr marL="342900" indent="-342900">
              <a:buFont typeface="+mj-lt"/>
              <a:buAutoNum type="arabicPeriod"/>
            </a:pPr>
            <a:r>
              <a:rPr lang="hr-HR" dirty="0"/>
              <a:t>Školarine na visokom učilištu </a:t>
            </a:r>
          </a:p>
          <a:p>
            <a:pPr marL="342900" indent="-342900">
              <a:buFont typeface="+mj-lt"/>
              <a:buAutoNum type="arabicPeriod"/>
            </a:pPr>
            <a:r>
              <a:rPr lang="hr-HR" dirty="0"/>
              <a:t>Predložak za školarine </a:t>
            </a:r>
          </a:p>
          <a:p>
            <a:pPr marL="342900" indent="-342900">
              <a:buFont typeface="+mj-lt"/>
              <a:buAutoNum type="arabicPeriod"/>
            </a:pPr>
            <a:endParaRPr lang="en-US" dirty="0"/>
          </a:p>
        </p:txBody>
      </p:sp>
    </p:spTree>
    <p:extLst>
      <p:ext uri="{BB962C8B-B14F-4D97-AF65-F5344CB8AC3E}">
        <p14:creationId xmlns:p14="http://schemas.microsoft.com/office/powerpoint/2010/main" val="1826125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D69B866-9977-4C94-9DD7-76FD930457E9}"/>
              </a:ext>
            </a:extLst>
          </p:cNvPr>
          <p:cNvSpPr>
            <a:spLocks noGrp="1"/>
          </p:cNvSpPr>
          <p:nvPr>
            <p:ph type="title"/>
          </p:nvPr>
        </p:nvSpPr>
        <p:spPr>
          <a:xfrm>
            <a:off x="471488" y="273847"/>
            <a:ext cx="5915025" cy="994172"/>
          </a:xfrm>
        </p:spPr>
        <p:txBody>
          <a:bodyPr anchor="ctr">
            <a:normAutofit/>
          </a:bodyPr>
          <a:lstStyle/>
          <a:p>
            <a:r>
              <a:rPr lang="hr-HR" dirty="0"/>
              <a:t>II.1. Parametri ustanove</a:t>
            </a:r>
            <a:endParaRPr lang="en-US" dirty="0"/>
          </a:p>
        </p:txBody>
      </p:sp>
      <p:pic>
        <p:nvPicPr>
          <p:cNvPr id="5" name="Rezervirano mjesto sadržaja 4" descr="Slika na kojoj se prikazuje snimka zaslona&#10;&#10;Opis je automatski generiran">
            <a:extLst>
              <a:ext uri="{FF2B5EF4-FFF2-40B4-BE49-F238E27FC236}">
                <a16:creationId xmlns:a16="http://schemas.microsoft.com/office/drawing/2014/main" id="{E9C60001-354D-4548-A02C-640998143FAF}"/>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26031" y="1777429"/>
            <a:ext cx="3245831" cy="2087006"/>
          </a:xfrm>
          <a:noFill/>
          <a:effectLst>
            <a:outerShdw blurRad="292100" dist="139700" dir="2700000" algn="tl" rotWithShape="0">
              <a:prstClr val="black">
                <a:alpha val="65000"/>
              </a:prstClr>
            </a:outerShdw>
          </a:effectLst>
        </p:spPr>
      </p:pic>
      <p:sp>
        <p:nvSpPr>
          <p:cNvPr id="10" name="Content Placeholder 3">
            <a:extLst>
              <a:ext uri="{FF2B5EF4-FFF2-40B4-BE49-F238E27FC236}">
                <a16:creationId xmlns:a16="http://schemas.microsoft.com/office/drawing/2014/main" id="{4F616AE3-A352-42DA-8D3C-BDA2936A2F0B}"/>
              </a:ext>
            </a:extLst>
          </p:cNvPr>
          <p:cNvSpPr>
            <a:spLocks noGrp="1"/>
          </p:cNvSpPr>
          <p:nvPr>
            <p:ph sz="half" idx="2"/>
          </p:nvPr>
        </p:nvSpPr>
        <p:spPr>
          <a:xfrm>
            <a:off x="3471863" y="1369219"/>
            <a:ext cx="3160106" cy="3263504"/>
          </a:xfrm>
        </p:spPr>
        <p:txBody>
          <a:bodyPr>
            <a:normAutofit/>
          </a:bodyPr>
          <a:lstStyle/>
          <a:p>
            <a:pPr lvl="0" algn="just"/>
            <a:r>
              <a:rPr lang="hr-HR" sz="1400" dirty="0"/>
              <a:t>Potrebno je definirati vode li se školarine kroz ISVU i od koje akademske godine</a:t>
            </a:r>
          </a:p>
          <a:p>
            <a:pPr lvl="0" algn="just"/>
            <a:r>
              <a:rPr lang="hr-HR" sz="1400" dirty="0"/>
              <a:t>Ako se školarine vode kroz ISVU, studentima koji kasne s plaćanjem školarine može se aktivirati zabrana:</a:t>
            </a:r>
          </a:p>
          <a:p>
            <a:pPr lvl="1"/>
            <a:r>
              <a:rPr lang="hr-HR" sz="1200" dirty="0"/>
              <a:t>Zabrana pristupa </a:t>
            </a:r>
            <a:r>
              <a:rPr lang="hr-HR" sz="1200" dirty="0" err="1"/>
              <a:t>studomatu</a:t>
            </a:r>
            <a:endParaRPr lang="hr-HR" sz="1200" dirty="0"/>
          </a:p>
          <a:p>
            <a:pPr lvl="1"/>
            <a:r>
              <a:rPr lang="hr-HR" sz="1200" dirty="0"/>
              <a:t>Zabrana prijave ispita na </a:t>
            </a:r>
            <a:r>
              <a:rPr lang="hr-HR" sz="1200" dirty="0" err="1"/>
              <a:t>studomatu</a:t>
            </a:r>
            <a:endParaRPr lang="hr-HR" sz="1200" dirty="0"/>
          </a:p>
          <a:p>
            <a:pPr lvl="1"/>
            <a:r>
              <a:rPr lang="hr-HR" sz="1200" dirty="0"/>
              <a:t>Zabrana ispisa potvrda na </a:t>
            </a:r>
            <a:r>
              <a:rPr lang="hr-HR" sz="1200" dirty="0" err="1"/>
              <a:t>studomatu</a:t>
            </a:r>
            <a:endParaRPr lang="hr-HR" sz="1200" dirty="0"/>
          </a:p>
          <a:p>
            <a:pPr lvl="1"/>
            <a:r>
              <a:rPr lang="hr-HR" sz="1200" dirty="0"/>
              <a:t>Zabrana prijave ispita i ispis potvrda na </a:t>
            </a:r>
            <a:r>
              <a:rPr lang="hr-HR" sz="1200" dirty="0" err="1"/>
              <a:t>studomatu</a:t>
            </a:r>
            <a:endParaRPr lang="hr-HR" sz="1200" dirty="0"/>
          </a:p>
          <a:p>
            <a:r>
              <a:rPr lang="hr-HR" sz="1400" dirty="0"/>
              <a:t>Upute na</a:t>
            </a:r>
            <a:r>
              <a:rPr lang="hr-HR" sz="1400" dirty="0">
                <a:hlinkClick r:id="rId3"/>
              </a:rPr>
              <a:t> </a:t>
            </a:r>
            <a:r>
              <a:rPr lang="en-US" sz="1400" dirty="0">
                <a:hlinkClick r:id="rId3"/>
              </a:rPr>
              <a:t>https://wiki.srce.hr/x/CIEZ</a:t>
            </a:r>
            <a:endParaRPr lang="hr-HR" sz="1400" dirty="0"/>
          </a:p>
          <a:p>
            <a:endParaRPr lang="en-US" dirty="0"/>
          </a:p>
        </p:txBody>
      </p:sp>
      <p:sp>
        <p:nvSpPr>
          <p:cNvPr id="6" name="Notched Right Arrow 4">
            <a:extLst>
              <a:ext uri="{FF2B5EF4-FFF2-40B4-BE49-F238E27FC236}">
                <a16:creationId xmlns:a16="http://schemas.microsoft.com/office/drawing/2014/main" id="{68516ACE-E194-43A3-8EF9-79ABDB4249A7}"/>
              </a:ext>
            </a:extLst>
          </p:cNvPr>
          <p:cNvSpPr/>
          <p:nvPr/>
        </p:nvSpPr>
        <p:spPr>
          <a:xfrm rot="355820">
            <a:off x="178251" y="3092936"/>
            <a:ext cx="586476" cy="274059"/>
          </a:xfrm>
          <a:prstGeom prst="notched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077985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II.2. Školarine na visokom učilištu 1/2</a:t>
            </a:r>
          </a:p>
        </p:txBody>
      </p:sp>
      <p:sp>
        <p:nvSpPr>
          <p:cNvPr id="3" name="Content Placeholder 2"/>
          <p:cNvSpPr>
            <a:spLocks noGrp="1"/>
          </p:cNvSpPr>
          <p:nvPr>
            <p:ph idx="1"/>
          </p:nvPr>
        </p:nvSpPr>
        <p:spPr>
          <a:xfrm>
            <a:off x="471487" y="965771"/>
            <a:ext cx="5915025" cy="3543662"/>
          </a:xfrm>
        </p:spPr>
        <p:txBody>
          <a:bodyPr anchor="t"/>
          <a:lstStyle/>
          <a:p>
            <a:r>
              <a:rPr lang="hr-HR" sz="1050" dirty="0"/>
              <a:t>Za svaku akademsku godinu potrebno je evidentirati iznose školarina na visokom učilištu ovisnosti o:</a:t>
            </a:r>
          </a:p>
          <a:p>
            <a:pPr lvl="1"/>
            <a:r>
              <a:rPr lang="hr-HR" sz="1050" dirty="0"/>
              <a:t>nastavnoj godini na koju se student upisuje,</a:t>
            </a:r>
          </a:p>
          <a:p>
            <a:pPr lvl="1"/>
            <a:r>
              <a:rPr lang="hr-HR" sz="1050" dirty="0"/>
              <a:t>centru visokog učilišta,</a:t>
            </a:r>
          </a:p>
          <a:p>
            <a:pPr lvl="1"/>
            <a:r>
              <a:rPr lang="hr-HR" sz="1050" dirty="0"/>
              <a:t>temelju financiranja kojim se student upisuje,</a:t>
            </a:r>
          </a:p>
          <a:p>
            <a:pPr lvl="1"/>
            <a:r>
              <a:rPr lang="hr-HR" sz="1050" dirty="0"/>
              <a:t>indikatoru upisa, te</a:t>
            </a:r>
          </a:p>
          <a:p>
            <a:pPr lvl="1"/>
            <a:r>
              <a:rPr lang="hr-HR" sz="1050" dirty="0"/>
              <a:t>broju semestara koji se plaća.</a:t>
            </a:r>
          </a:p>
        </p:txBody>
      </p:sp>
      <p:pic>
        <p:nvPicPr>
          <p:cNvPr id="6" name="Slika 5" descr="Slika na kojoj se prikazuje snimka zaslona&#10;&#10;Opis je automatski generiran">
            <a:extLst>
              <a:ext uri="{FF2B5EF4-FFF2-40B4-BE49-F238E27FC236}">
                <a16:creationId xmlns:a16="http://schemas.microsoft.com/office/drawing/2014/main" id="{9F53AB06-D424-4724-A6E6-91912CA9C5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29" y="2282720"/>
            <a:ext cx="5311740" cy="2586933"/>
          </a:xfrm>
          <a:prstGeom prst="rect">
            <a:avLst/>
          </a:prstGeom>
          <a:effectLst>
            <a:outerShdw blurRad="292100" dist="139700" dir="2700000" algn="ctr" rotWithShape="0">
              <a:srgbClr val="000000">
                <a:alpha val="65000"/>
              </a:srgbClr>
            </a:outerShdw>
          </a:effectLst>
        </p:spPr>
      </p:pic>
    </p:spTree>
    <p:extLst>
      <p:ext uri="{BB962C8B-B14F-4D97-AF65-F5344CB8AC3E}">
        <p14:creationId xmlns:p14="http://schemas.microsoft.com/office/powerpoint/2010/main" val="3905871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FB20017-873C-496F-9DA7-2E55350C108D}"/>
              </a:ext>
            </a:extLst>
          </p:cNvPr>
          <p:cNvSpPr>
            <a:spLocks noGrp="1"/>
          </p:cNvSpPr>
          <p:nvPr>
            <p:ph type="title"/>
          </p:nvPr>
        </p:nvSpPr>
        <p:spPr/>
        <p:txBody>
          <a:bodyPr/>
          <a:lstStyle/>
          <a:p>
            <a:r>
              <a:rPr lang="hr-HR" dirty="0"/>
              <a:t>II.2. Školarine na visokom učilištu 2/2</a:t>
            </a:r>
            <a:endParaRPr lang="en-US" dirty="0"/>
          </a:p>
        </p:txBody>
      </p:sp>
      <p:sp>
        <p:nvSpPr>
          <p:cNvPr id="3" name="Rezervirano mjesto sadržaja 2">
            <a:extLst>
              <a:ext uri="{FF2B5EF4-FFF2-40B4-BE49-F238E27FC236}">
                <a16:creationId xmlns:a16="http://schemas.microsoft.com/office/drawing/2014/main" id="{9FBB9C1F-11F7-4D69-A90E-FE10F5083221}"/>
              </a:ext>
            </a:extLst>
          </p:cNvPr>
          <p:cNvSpPr>
            <a:spLocks noGrp="1"/>
          </p:cNvSpPr>
          <p:nvPr>
            <p:ph idx="1"/>
          </p:nvPr>
        </p:nvSpPr>
        <p:spPr>
          <a:xfrm>
            <a:off x="471487" y="1096086"/>
            <a:ext cx="5915025" cy="3263504"/>
          </a:xfrm>
        </p:spPr>
        <p:txBody>
          <a:bodyPr/>
          <a:lstStyle/>
          <a:p>
            <a:pPr algn="just"/>
            <a:r>
              <a:rPr lang="hr-HR" sz="1100" dirty="0"/>
              <a:t>Visoko učilište može samo otključati školarine ako nije upisan niti jedan student koji plaća školarinu.</a:t>
            </a:r>
          </a:p>
          <a:p>
            <a:pPr algn="just"/>
            <a:r>
              <a:rPr lang="hr-HR" sz="1100" dirty="0"/>
              <a:t>Ako školarine nisu zaključane, nije moguće obaviti upis studenata (ni kroz aplikaciju ISVU </a:t>
            </a:r>
            <a:r>
              <a:rPr lang="hr-HR" sz="1100" i="1" dirty="0"/>
              <a:t>Studiji i studenti</a:t>
            </a:r>
            <a:r>
              <a:rPr lang="hr-HR" sz="1100" dirty="0"/>
              <a:t> niti korištenjem </a:t>
            </a:r>
            <a:r>
              <a:rPr lang="hr-HR" sz="1100" i="1" dirty="0" err="1"/>
              <a:t>Studomata</a:t>
            </a:r>
            <a:r>
              <a:rPr lang="hr-HR" sz="1100" dirty="0"/>
              <a:t>).</a:t>
            </a:r>
          </a:p>
          <a:p>
            <a:pPr algn="just"/>
            <a:r>
              <a:rPr lang="hr-HR" sz="1100" dirty="0"/>
              <a:t>Ako na više smjerova ili akademskih godina na visokom učilištu postoje jednaka pravila za školarine, odnosno njihovi iznosi, nije ih potrebno uvijek iznova evidentirati već je školarine moguće kopirati.</a:t>
            </a:r>
          </a:p>
          <a:p>
            <a:pPr algn="just"/>
            <a:r>
              <a:rPr lang="hr-HR" sz="1100" dirty="0"/>
              <a:t>Upute - </a:t>
            </a:r>
            <a:r>
              <a:rPr lang="en-US" sz="1100" dirty="0">
                <a:hlinkClick r:id="rId2"/>
              </a:rPr>
              <a:t>https://wiki.srce.hr/x/7YAZ</a:t>
            </a:r>
            <a:r>
              <a:rPr lang="hr-HR" sz="1100" dirty="0"/>
              <a:t> </a:t>
            </a:r>
          </a:p>
          <a:p>
            <a:endParaRPr lang="en-US" dirty="0"/>
          </a:p>
        </p:txBody>
      </p:sp>
      <p:pic>
        <p:nvPicPr>
          <p:cNvPr id="8" name="Slika 7">
            <a:extLst>
              <a:ext uri="{FF2B5EF4-FFF2-40B4-BE49-F238E27FC236}">
                <a16:creationId xmlns:a16="http://schemas.microsoft.com/office/drawing/2014/main" id="{5FA9F730-E614-407D-827C-1D4E57AD5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610" y="2657231"/>
            <a:ext cx="6466778" cy="1946031"/>
          </a:xfrm>
          <a:prstGeom prst="rect">
            <a:avLst/>
          </a:prstGeom>
          <a:effectLst>
            <a:outerShdw blurRad="292100" dist="139700" dir="2700000" algn="ctr" rotWithShape="0">
              <a:srgbClr val="000000">
                <a:alpha val="65000"/>
              </a:srgbClr>
            </a:outerShdw>
          </a:effectLst>
        </p:spPr>
      </p:pic>
    </p:spTree>
    <p:extLst>
      <p:ext uri="{BB962C8B-B14F-4D97-AF65-F5344CB8AC3E}">
        <p14:creationId xmlns:p14="http://schemas.microsoft.com/office/powerpoint/2010/main" val="3340973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II.3. Predložak za školarine</a:t>
            </a:r>
          </a:p>
        </p:txBody>
      </p:sp>
      <p:sp>
        <p:nvSpPr>
          <p:cNvPr id="3" name="Content Placeholder 2"/>
          <p:cNvSpPr>
            <a:spLocks noGrp="1"/>
          </p:cNvSpPr>
          <p:nvPr>
            <p:ph idx="1"/>
          </p:nvPr>
        </p:nvSpPr>
        <p:spPr>
          <a:xfrm>
            <a:off x="328773" y="1104359"/>
            <a:ext cx="2989780" cy="3263504"/>
          </a:xfrm>
        </p:spPr>
        <p:txBody>
          <a:bodyPr anchor="t"/>
          <a:lstStyle/>
          <a:p>
            <a:r>
              <a:rPr lang="hr-HR" dirty="0"/>
              <a:t>Datumi dospijeća rata školarina</a:t>
            </a:r>
          </a:p>
          <a:p>
            <a:endParaRPr lang="hr-HR" dirty="0"/>
          </a:p>
          <a:p>
            <a:pPr algn="just"/>
            <a:r>
              <a:rPr lang="hr-HR" dirty="0"/>
              <a:t>Maksimalni broj rata za školarine definira se u prozoru Školarine na visokom učilištu u polju </a:t>
            </a:r>
            <a:r>
              <a:rPr lang="hr-HR" dirty="0" err="1"/>
              <a:t>polju</a:t>
            </a:r>
            <a:r>
              <a:rPr lang="hr-HR" dirty="0"/>
              <a:t> </a:t>
            </a:r>
            <a:r>
              <a:rPr lang="hr-HR" dirty="0" err="1"/>
              <a:t>maks</a:t>
            </a:r>
            <a:r>
              <a:rPr lang="hr-HR" dirty="0"/>
              <a:t>. broj rata</a:t>
            </a:r>
          </a:p>
          <a:p>
            <a:pPr algn="just"/>
            <a:endParaRPr lang="hr-HR" dirty="0"/>
          </a:p>
          <a:p>
            <a:pPr algn="just"/>
            <a:r>
              <a:rPr lang="hr-HR" i="1" dirty="0"/>
              <a:t>Ako su školarine zaključane, Predložak za školarine </a:t>
            </a:r>
            <a:r>
              <a:rPr lang="hr-HR" dirty="0"/>
              <a:t>ne može se mijenjati.</a:t>
            </a:r>
          </a:p>
          <a:p>
            <a:pPr algn="just"/>
            <a:endParaRPr lang="hr-HR" dirty="0"/>
          </a:p>
          <a:p>
            <a:pPr algn="just"/>
            <a:r>
              <a:rPr lang="hr-HR" dirty="0"/>
              <a:t>Upute - </a:t>
            </a:r>
            <a:r>
              <a:rPr lang="en-US" dirty="0">
                <a:hlinkClick r:id="rId2"/>
              </a:rPr>
              <a:t>https://wiki.srce.hr/x/9YAZ</a:t>
            </a:r>
            <a:r>
              <a:rPr lang="hr-HR" dirty="0"/>
              <a:t> </a:t>
            </a:r>
          </a:p>
        </p:txBody>
      </p:sp>
      <p:pic>
        <p:nvPicPr>
          <p:cNvPr id="6" name="Slika 5" descr="Slika na kojoj se prikazuje snimka zaslona&#10;&#10;Opis je automatski generiran">
            <a:extLst>
              <a:ext uri="{FF2B5EF4-FFF2-40B4-BE49-F238E27FC236}">
                <a16:creationId xmlns:a16="http://schemas.microsoft.com/office/drawing/2014/main" id="{B4059E88-60E8-4142-BCA2-4FA68D021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2037" y="1025242"/>
            <a:ext cx="2827190" cy="2007973"/>
          </a:xfrm>
          <a:prstGeom prst="rect">
            <a:avLst/>
          </a:prstGeom>
          <a:effectLst>
            <a:outerShdw blurRad="292100" dist="139700" dir="2700000" algn="ctr" rotWithShape="0">
              <a:srgbClr val="000000">
                <a:alpha val="65000"/>
              </a:srgbClr>
            </a:outerShdw>
          </a:effectLst>
        </p:spPr>
      </p:pic>
      <p:pic>
        <p:nvPicPr>
          <p:cNvPr id="8" name="Slika 7" descr="Slika na kojoj se prikazuje snimka zaslona&#10;&#10;Opis je automatski generiran">
            <a:extLst>
              <a:ext uri="{FF2B5EF4-FFF2-40B4-BE49-F238E27FC236}">
                <a16:creationId xmlns:a16="http://schemas.microsoft.com/office/drawing/2014/main" id="{8B822E6B-5BBF-4BAA-9091-6B6811DBBA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2037" y="3059550"/>
            <a:ext cx="2827190" cy="2034309"/>
          </a:xfrm>
          <a:prstGeom prst="rect">
            <a:avLst/>
          </a:prstGeom>
          <a:effectLst>
            <a:outerShdw blurRad="292100" dist="139700" dir="2700000" algn="ctr" rotWithShape="0">
              <a:srgbClr val="000000">
                <a:alpha val="65000"/>
              </a:srgbClr>
            </a:outerShdw>
          </a:effectLst>
        </p:spPr>
      </p:pic>
    </p:spTree>
    <p:extLst>
      <p:ext uri="{BB962C8B-B14F-4D97-AF65-F5344CB8AC3E}">
        <p14:creationId xmlns:p14="http://schemas.microsoft.com/office/powerpoint/2010/main" val="2651544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72E57BA-0196-4E87-A8B4-47561C519E78}"/>
              </a:ext>
            </a:extLst>
          </p:cNvPr>
          <p:cNvSpPr>
            <a:spLocks noGrp="1"/>
          </p:cNvSpPr>
          <p:nvPr>
            <p:ph type="title"/>
          </p:nvPr>
        </p:nvSpPr>
        <p:spPr/>
        <p:txBody>
          <a:bodyPr/>
          <a:lstStyle/>
          <a:p>
            <a:r>
              <a:rPr lang="hr-HR" dirty="0"/>
              <a:t>III. Programski ugovori</a:t>
            </a:r>
            <a:endParaRPr lang="en-US" dirty="0"/>
          </a:p>
        </p:txBody>
      </p:sp>
      <p:sp>
        <p:nvSpPr>
          <p:cNvPr id="3" name="Rezervirano mjesto sadržaja 2">
            <a:extLst>
              <a:ext uri="{FF2B5EF4-FFF2-40B4-BE49-F238E27FC236}">
                <a16:creationId xmlns:a16="http://schemas.microsoft.com/office/drawing/2014/main" id="{4B8A2ADB-4024-4D4B-A763-A9579B7471F9}"/>
              </a:ext>
            </a:extLst>
          </p:cNvPr>
          <p:cNvSpPr>
            <a:spLocks noGrp="1"/>
          </p:cNvSpPr>
          <p:nvPr>
            <p:ph idx="1"/>
          </p:nvPr>
        </p:nvSpPr>
        <p:spPr/>
        <p:txBody>
          <a:bodyPr/>
          <a:lstStyle/>
          <a:p>
            <a:pPr marL="342900" indent="-342900">
              <a:buFont typeface="+mj-lt"/>
              <a:buAutoNum type="arabicPeriod"/>
            </a:pPr>
            <a:r>
              <a:rPr lang="hr-HR" dirty="0"/>
              <a:t>Programski ugovori na visokom učilištu </a:t>
            </a:r>
          </a:p>
          <a:p>
            <a:pPr marL="342900" indent="-342900">
              <a:buFont typeface="+mj-lt"/>
              <a:buAutoNum type="arabicPeriod"/>
            </a:pPr>
            <a:r>
              <a:rPr lang="hr-HR" dirty="0"/>
              <a:t>Programski ugovori i školarina</a:t>
            </a:r>
          </a:p>
          <a:p>
            <a:endParaRPr lang="en-US" dirty="0"/>
          </a:p>
        </p:txBody>
      </p:sp>
    </p:spTree>
    <p:extLst>
      <p:ext uri="{BB962C8B-B14F-4D97-AF65-F5344CB8AC3E}">
        <p14:creationId xmlns:p14="http://schemas.microsoft.com/office/powerpoint/2010/main" val="2904943982"/>
      </p:ext>
    </p:extLst>
  </p:cSld>
  <p:clrMapOvr>
    <a:masterClrMapping/>
  </p:clrMapOvr>
</p:sld>
</file>

<file path=ppt/theme/theme1.xml><?xml version="1.0" encoding="utf-8"?>
<a:theme xmlns:a="http://schemas.openxmlformats.org/drawingml/2006/main" name="Srce - 4x3">
  <a:themeElements>
    <a:clrScheme name="Srce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C00000"/>
      </a:hlink>
      <a:folHlink>
        <a:srgbClr val="C000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rce_predlozak_4x3_20140902.potx" id="{271BFEB2-BF80-474C-8328-443E9CEEB75F}" vid="{068A2726-5DBF-4082-8E36-290FF330AE25}"/>
    </a:ext>
  </a:extLst>
</a:theme>
</file>

<file path=ppt/theme/theme2.xml><?xml version="1.0" encoding="utf-8"?>
<a:theme xmlns:a="http://schemas.openxmlformats.org/drawingml/2006/main" name="Imenovanje-Nekomercijalno-Bez prerada (CC BY-NC-ND)">
  <a:themeElements>
    <a:clrScheme name="Custom 1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C00000"/>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rce_predlozak_4x3_20140902.potx" id="{271BFEB2-BF80-474C-8328-443E9CEEB75F}" vid="{6E20AC36-7966-428F-BD92-A88F72C326C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D0D0FAF019ACD84E891F7DA93E6EACA6" ma:contentTypeVersion="2" ma:contentTypeDescription="Stvaranje novog dokumenta." ma:contentTypeScope="" ma:versionID="cf5006f933594830cf1931c6ebd152cd">
  <xsd:schema xmlns:xsd="http://www.w3.org/2001/XMLSchema" xmlns:xs="http://www.w3.org/2001/XMLSchema" xmlns:p="http://schemas.microsoft.com/office/2006/metadata/properties" xmlns:ns3="462361eb-680f-4f1f-a168-fea57d9e70c3" targetNamespace="http://schemas.microsoft.com/office/2006/metadata/properties" ma:root="true" ma:fieldsID="ddf08b9e41a6cdbfce2b3f23542a8fe5" ns3:_="">
    <xsd:import namespace="462361eb-680f-4f1f-a168-fea57d9e70c3"/>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2361eb-680f-4f1f-a168-fea57d9e70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4495E-4300-4EF9-811B-24E056F3BC1A}">
  <ds:schemaRefs>
    <ds:schemaRef ds:uri="http://schemas.microsoft.com/office/infopath/2007/PartnerControls"/>
    <ds:schemaRef ds:uri="http://purl.org/dc/elements/1.1/"/>
    <ds:schemaRef ds:uri="http://schemas.microsoft.com/office/2006/metadata/properties"/>
    <ds:schemaRef ds:uri="462361eb-680f-4f1f-a168-fea57d9e70c3"/>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81F12F05-22A4-4582-A08E-6056A761A6B0}">
  <ds:schemaRefs>
    <ds:schemaRef ds:uri="http://schemas.microsoft.com/sharepoint/v3/contenttype/forms"/>
  </ds:schemaRefs>
</ds:datastoreItem>
</file>

<file path=customXml/itemProps3.xml><?xml version="1.0" encoding="utf-8"?>
<ds:datastoreItem xmlns:ds="http://schemas.openxmlformats.org/officeDocument/2006/customXml" ds:itemID="{8A40F292-F362-4038-8BEA-6FB3D24911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62361eb-680f-4f1f-a168-fea57d9e70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1933</TotalTime>
  <Words>1098</Words>
  <Application>Microsoft Office PowerPoint</Application>
  <PresentationFormat>Custom</PresentationFormat>
  <Paragraphs>112</Paragraphs>
  <Slides>22</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22</vt:i4>
      </vt:variant>
    </vt:vector>
  </HeadingPairs>
  <TitlesOfParts>
    <vt:vector size="26" baseType="lpstr">
      <vt:lpstr>Arial</vt:lpstr>
      <vt:lpstr>Calibri</vt:lpstr>
      <vt:lpstr>Srce - 4x3</vt:lpstr>
      <vt:lpstr>Imenovanje-Nekomercijalno-Bez prerada (CC BY-NC-ND)</vt:lpstr>
      <vt:lpstr>PowerPoint Presentation</vt:lpstr>
      <vt:lpstr>Sadržaj prezentacije</vt:lpstr>
      <vt:lpstr>Preduvjeti za opisivanje i zaključavanje školarina</vt:lpstr>
      <vt:lpstr>II. Definiranje školarine</vt:lpstr>
      <vt:lpstr>II.1. Parametri ustanove</vt:lpstr>
      <vt:lpstr>II.2. Školarine na visokom učilištu 1/2</vt:lpstr>
      <vt:lpstr>II.2. Školarine na visokom učilištu 2/2</vt:lpstr>
      <vt:lpstr>II.3. Predložak za školarine</vt:lpstr>
      <vt:lpstr>III. Programski ugovori</vt:lpstr>
      <vt:lpstr>III.1. Programski ugovori na visokom učilištu</vt:lpstr>
      <vt:lpstr>III.2. Programski ugovori i školarina 1/2</vt:lpstr>
      <vt:lpstr>III.2. Programski ugovori i školarina 2/2</vt:lpstr>
      <vt:lpstr>IV. Upis godine i odabir rata</vt:lpstr>
      <vt:lpstr>   IV.1. Odabir rata prilikom upisa studenta kroz aplikaciju Studiji i studenti   </vt:lpstr>
      <vt:lpstr>IV. 2 Odabir rata prilikom upisa preko Studomata  </vt:lpstr>
      <vt:lpstr>IV.3. Izračun participacije studenta u akademskoj godini</vt:lpstr>
      <vt:lpstr>Evidencija školarine</vt:lpstr>
      <vt:lpstr>V.1. Evidencija školarine 1/2 </vt:lpstr>
      <vt:lpstr>V.2. Evidencija školarine 2/2</vt:lpstr>
      <vt:lpstr>Učitavanje podataka o uplatama školarina iz XML-a</vt:lpstr>
      <vt:lpstr>V.3. Rješenje o promjeni školarine</vt:lpstr>
      <vt:lpstr>Hvala na sudjelovanju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prezentacija</dc:title>
  <dc:creator>Siniša Ćosić</dc:creator>
  <cp:lastModifiedBy>Siniša Ćosić</cp:lastModifiedBy>
  <cp:revision>28</cp:revision>
  <dcterms:created xsi:type="dcterms:W3CDTF">2020-09-08T09:32:48Z</dcterms:created>
  <dcterms:modified xsi:type="dcterms:W3CDTF">2020-09-16T06:31:07Z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0x010100D0D0FAF019ACD84E891F7DA93E6EACA6</vt:lpwstr>
  </property>
</Properties>
</file>