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8" r:id="rId2"/>
    <p:sldMasterId id="2147483667" r:id="rId3"/>
  </p:sldMasterIdLst>
  <p:notesMasterIdLst>
    <p:notesMasterId r:id="rId36"/>
  </p:notesMasterIdLst>
  <p:sldIdLst>
    <p:sldId id="257" r:id="rId4"/>
    <p:sldId id="291" r:id="rId5"/>
    <p:sldId id="258" r:id="rId6"/>
    <p:sldId id="296" r:id="rId7"/>
    <p:sldId id="259" r:id="rId8"/>
    <p:sldId id="261" r:id="rId9"/>
    <p:sldId id="284" r:id="rId10"/>
    <p:sldId id="267" r:id="rId11"/>
    <p:sldId id="276" r:id="rId12"/>
    <p:sldId id="293" r:id="rId13"/>
    <p:sldId id="285" r:id="rId14"/>
    <p:sldId id="260" r:id="rId15"/>
    <p:sldId id="270" r:id="rId16"/>
    <p:sldId id="271" r:id="rId17"/>
    <p:sldId id="262" r:id="rId18"/>
    <p:sldId id="263" r:id="rId19"/>
    <p:sldId id="264" r:id="rId20"/>
    <p:sldId id="266" r:id="rId21"/>
    <p:sldId id="286" r:id="rId22"/>
    <p:sldId id="294" r:id="rId23"/>
    <p:sldId id="287" r:id="rId24"/>
    <p:sldId id="297" r:id="rId25"/>
    <p:sldId id="288" r:id="rId26"/>
    <p:sldId id="289" r:id="rId27"/>
    <p:sldId id="265" r:id="rId28"/>
    <p:sldId id="280" r:id="rId29"/>
    <p:sldId id="281" r:id="rId30"/>
    <p:sldId id="290" r:id="rId31"/>
    <p:sldId id="272" r:id="rId32"/>
    <p:sldId id="273" r:id="rId33"/>
    <p:sldId id="295" r:id="rId34"/>
    <p:sldId id="275" r:id="rId35"/>
  </p:sldIdLst>
  <p:sldSz cx="24374475" cy="13717588"/>
  <p:notesSz cx="6888163" cy="10021888"/>
  <p:defaultTextStyle>
    <a:defPPr>
      <a:defRPr lang="sr-Latn-RS"/>
    </a:defPPr>
    <a:lvl1pPr marL="0" algn="l" defTabSz="2176638" rtl="0" eaLnBrk="1" latinLnBrk="0" hangingPunct="1">
      <a:defRPr sz="4300" kern="1200">
        <a:solidFill>
          <a:schemeClr val="tx1"/>
        </a:solidFill>
        <a:latin typeface="+mn-lt"/>
        <a:ea typeface="+mn-ea"/>
        <a:cs typeface="+mn-cs"/>
      </a:defRPr>
    </a:lvl1pPr>
    <a:lvl2pPr marL="1088319" algn="l" defTabSz="2176638" rtl="0" eaLnBrk="1" latinLnBrk="0" hangingPunct="1">
      <a:defRPr sz="4300" kern="1200">
        <a:solidFill>
          <a:schemeClr val="tx1"/>
        </a:solidFill>
        <a:latin typeface="+mn-lt"/>
        <a:ea typeface="+mn-ea"/>
        <a:cs typeface="+mn-cs"/>
      </a:defRPr>
    </a:lvl2pPr>
    <a:lvl3pPr marL="2176638" algn="l" defTabSz="2176638" rtl="0" eaLnBrk="1" latinLnBrk="0" hangingPunct="1">
      <a:defRPr sz="4300" kern="1200">
        <a:solidFill>
          <a:schemeClr val="tx1"/>
        </a:solidFill>
        <a:latin typeface="+mn-lt"/>
        <a:ea typeface="+mn-ea"/>
        <a:cs typeface="+mn-cs"/>
      </a:defRPr>
    </a:lvl3pPr>
    <a:lvl4pPr marL="3264957" algn="l" defTabSz="2176638" rtl="0" eaLnBrk="1" latinLnBrk="0" hangingPunct="1">
      <a:defRPr sz="4300" kern="1200">
        <a:solidFill>
          <a:schemeClr val="tx1"/>
        </a:solidFill>
        <a:latin typeface="+mn-lt"/>
        <a:ea typeface="+mn-ea"/>
        <a:cs typeface="+mn-cs"/>
      </a:defRPr>
    </a:lvl4pPr>
    <a:lvl5pPr marL="4353276" algn="l" defTabSz="2176638" rtl="0" eaLnBrk="1" latinLnBrk="0" hangingPunct="1">
      <a:defRPr sz="4300" kern="1200">
        <a:solidFill>
          <a:schemeClr val="tx1"/>
        </a:solidFill>
        <a:latin typeface="+mn-lt"/>
        <a:ea typeface="+mn-ea"/>
        <a:cs typeface="+mn-cs"/>
      </a:defRPr>
    </a:lvl5pPr>
    <a:lvl6pPr marL="5441594" algn="l" defTabSz="2176638" rtl="0" eaLnBrk="1" latinLnBrk="0" hangingPunct="1">
      <a:defRPr sz="4300" kern="1200">
        <a:solidFill>
          <a:schemeClr val="tx1"/>
        </a:solidFill>
        <a:latin typeface="+mn-lt"/>
        <a:ea typeface="+mn-ea"/>
        <a:cs typeface="+mn-cs"/>
      </a:defRPr>
    </a:lvl6pPr>
    <a:lvl7pPr marL="6529913" algn="l" defTabSz="2176638" rtl="0" eaLnBrk="1" latinLnBrk="0" hangingPunct="1">
      <a:defRPr sz="4300" kern="1200">
        <a:solidFill>
          <a:schemeClr val="tx1"/>
        </a:solidFill>
        <a:latin typeface="+mn-lt"/>
        <a:ea typeface="+mn-ea"/>
        <a:cs typeface="+mn-cs"/>
      </a:defRPr>
    </a:lvl7pPr>
    <a:lvl8pPr marL="7618232" algn="l" defTabSz="2176638" rtl="0" eaLnBrk="1" latinLnBrk="0" hangingPunct="1">
      <a:defRPr sz="4300" kern="1200">
        <a:solidFill>
          <a:schemeClr val="tx1"/>
        </a:solidFill>
        <a:latin typeface="+mn-lt"/>
        <a:ea typeface="+mn-ea"/>
        <a:cs typeface="+mn-cs"/>
      </a:defRPr>
    </a:lvl8pPr>
    <a:lvl9pPr marL="8706551" algn="l" defTabSz="2176638" rtl="0" eaLnBrk="1" latinLnBrk="0" hangingPunct="1">
      <a:defRPr sz="43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1">
          <p15:clr>
            <a:srgbClr val="A4A3A4"/>
          </p15:clr>
        </p15:guide>
        <p15:guide id="2" pos="767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D6E71"/>
    <a:srgbClr val="39B5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238" autoAdjust="0"/>
  </p:normalViewPr>
  <p:slideViewPr>
    <p:cSldViewPr>
      <p:cViewPr varScale="1">
        <p:scale>
          <a:sx n="39" d="100"/>
          <a:sy n="39" d="100"/>
        </p:scale>
        <p:origin x="811" y="62"/>
      </p:cViewPr>
      <p:guideLst>
        <p:guide orient="horz" pos="4321"/>
        <p:guide pos="767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1094"/>
          </a:xfrm>
          <a:prstGeom prst="rect">
            <a:avLst/>
          </a:prstGeom>
        </p:spPr>
        <p:txBody>
          <a:bodyPr vert="horz" lIns="96625" tIns="48312" rIns="96625" bIns="48312" rtlCol="0"/>
          <a:lstStyle>
            <a:lvl1pPr algn="l">
              <a:defRPr sz="13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1094"/>
          </a:xfrm>
          <a:prstGeom prst="rect">
            <a:avLst/>
          </a:prstGeom>
        </p:spPr>
        <p:txBody>
          <a:bodyPr vert="horz" lIns="96625" tIns="48312" rIns="96625" bIns="48312" rtlCol="0"/>
          <a:lstStyle>
            <a:lvl1pPr algn="r">
              <a:defRPr sz="1300"/>
            </a:lvl1pPr>
          </a:lstStyle>
          <a:p>
            <a:fld id="{C95ED8F9-F431-4203-AC10-9742138FDB65}" type="datetimeFigureOut">
              <a:rPr lang="hr-HR" smtClean="0"/>
              <a:t>11.3.2025.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4775" y="750888"/>
            <a:ext cx="6678613" cy="37592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25" tIns="48312" rIns="96625" bIns="48312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817" y="4760397"/>
            <a:ext cx="5510530" cy="4509850"/>
          </a:xfrm>
          <a:prstGeom prst="rect">
            <a:avLst/>
          </a:prstGeom>
        </p:spPr>
        <p:txBody>
          <a:bodyPr vert="horz" lIns="96625" tIns="48312" rIns="96625" bIns="48312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19054"/>
            <a:ext cx="2984871" cy="501094"/>
          </a:xfrm>
          <a:prstGeom prst="rect">
            <a:avLst/>
          </a:prstGeom>
        </p:spPr>
        <p:txBody>
          <a:bodyPr vert="horz" lIns="96625" tIns="48312" rIns="96625" bIns="48312" rtlCol="0" anchor="b"/>
          <a:lstStyle>
            <a:lvl1pPr algn="l">
              <a:defRPr sz="13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01698" y="9519054"/>
            <a:ext cx="2984871" cy="501094"/>
          </a:xfrm>
          <a:prstGeom prst="rect">
            <a:avLst/>
          </a:prstGeom>
        </p:spPr>
        <p:txBody>
          <a:bodyPr vert="horz" lIns="96625" tIns="48312" rIns="96625" bIns="48312" rtlCol="0" anchor="b"/>
          <a:lstStyle>
            <a:lvl1pPr algn="r">
              <a:defRPr sz="1300"/>
            </a:lvl1pPr>
          </a:lstStyle>
          <a:p>
            <a:fld id="{40E348D7-BC78-41A5-B154-0452807BF1B0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410138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54746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108158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1818085" y="3042371"/>
            <a:ext cx="20718304" cy="2232248"/>
          </a:xfrm>
          <a:prstGeom prst="rect">
            <a:avLst/>
          </a:prstGeom>
        </p:spPr>
        <p:txBody>
          <a:bodyPr anchor="t"/>
          <a:lstStyle>
            <a:lvl1pPr algn="ctr">
              <a:defRPr sz="15000" b="1" cap="all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</a:t>
            </a:r>
            <a:endParaRPr lang="hr-HR" dirty="0"/>
          </a:p>
        </p:txBody>
      </p:sp>
      <p:sp>
        <p:nvSpPr>
          <p:cNvPr id="4" name="Text Placeholder 2"/>
          <p:cNvSpPr>
            <a:spLocks noGrp="1"/>
          </p:cNvSpPr>
          <p:nvPr>
            <p:ph type="body" idx="1"/>
          </p:nvPr>
        </p:nvSpPr>
        <p:spPr>
          <a:xfrm>
            <a:off x="1818085" y="5310044"/>
            <a:ext cx="20718304" cy="1044694"/>
          </a:xfrm>
          <a:prstGeom prst="rect">
            <a:avLst/>
          </a:prstGeom>
        </p:spPr>
        <p:txBody>
          <a:bodyPr anchor="b"/>
          <a:lstStyle>
            <a:lvl1pPr marL="0" indent="0" algn="ctr">
              <a:buNone/>
              <a:defRPr sz="7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088319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2pPr>
            <a:lvl3pPr marL="217663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3pPr>
            <a:lvl4pPr marL="3264957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4pPr>
            <a:lvl5pPr marL="4353276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5pPr>
            <a:lvl6pPr marL="5441594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6pPr>
            <a:lvl7pPr marL="6529913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7pPr>
            <a:lvl8pPr marL="7618232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8pPr>
            <a:lvl9pPr marL="8706551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369188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1818085" y="3042371"/>
            <a:ext cx="20718304" cy="2232248"/>
          </a:xfrm>
          <a:prstGeom prst="rect">
            <a:avLst/>
          </a:prstGeom>
        </p:spPr>
        <p:txBody>
          <a:bodyPr anchor="t"/>
          <a:lstStyle>
            <a:lvl1pPr algn="ctr">
              <a:defRPr sz="15000" b="1" cap="all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</a:t>
            </a:r>
            <a:endParaRPr lang="hr-HR" dirty="0"/>
          </a:p>
        </p:txBody>
      </p:sp>
      <p:sp>
        <p:nvSpPr>
          <p:cNvPr id="4" name="Text Placeholder 2"/>
          <p:cNvSpPr>
            <a:spLocks noGrp="1"/>
          </p:cNvSpPr>
          <p:nvPr>
            <p:ph type="body" idx="1"/>
          </p:nvPr>
        </p:nvSpPr>
        <p:spPr>
          <a:xfrm>
            <a:off x="1818085" y="5310044"/>
            <a:ext cx="20718304" cy="1044694"/>
          </a:xfrm>
          <a:prstGeom prst="rect">
            <a:avLst/>
          </a:prstGeom>
        </p:spPr>
        <p:txBody>
          <a:bodyPr anchor="b"/>
          <a:lstStyle>
            <a:lvl1pPr marL="0" indent="0" algn="ctr">
              <a:buNone/>
              <a:defRPr sz="7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088319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2pPr>
            <a:lvl3pPr marL="217663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3pPr>
            <a:lvl4pPr marL="3264957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4pPr>
            <a:lvl5pPr marL="4353276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5pPr>
            <a:lvl6pPr marL="5441594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6pPr>
            <a:lvl7pPr marL="6529913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7pPr>
            <a:lvl8pPr marL="7618232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8pPr>
            <a:lvl9pPr marL="8706551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474374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170013" y="1341427"/>
            <a:ext cx="21937028" cy="1412911"/>
          </a:xfrm>
          <a:prstGeom prst="rect">
            <a:avLst/>
          </a:prstGeom>
        </p:spPr>
        <p:txBody>
          <a:bodyPr/>
          <a:lstStyle>
            <a:lvl1pPr algn="l">
              <a:defRPr sz="10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hr-HR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123417" y="3186386"/>
            <a:ext cx="21937028" cy="8208912"/>
          </a:xfrm>
          <a:prstGeom prst="rect">
            <a:avLst/>
          </a:prstGeom>
        </p:spPr>
        <p:txBody>
          <a:bodyPr/>
          <a:lstStyle>
            <a:lvl1pPr>
              <a:buClr>
                <a:srgbClr val="39B54A"/>
              </a:buClr>
              <a:defRPr sz="50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68518" indent="-680199">
              <a:buFont typeface="Arial" panose="020B0604020202020204" pitchFamily="34" charset="0"/>
              <a:buChar char="•"/>
              <a:defRPr sz="5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2720797" indent="-544159">
              <a:buFont typeface="Wingdings" panose="05000000000000000000" pitchFamily="2" charset="2"/>
              <a:buChar char="§"/>
              <a:defRPr sz="5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5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0445510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1098005" y="2178274"/>
            <a:ext cx="22178464" cy="1584176"/>
          </a:xfrm>
          <a:prstGeom prst="rect">
            <a:avLst/>
          </a:prstGeom>
        </p:spPr>
        <p:txBody>
          <a:bodyPr/>
          <a:lstStyle>
            <a:lvl1pPr algn="l">
              <a:defRPr sz="10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hr-HR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1170013" y="3546426"/>
            <a:ext cx="22106456" cy="350560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5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0883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1766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2649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3532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4415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5299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6182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7065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5257799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123417" y="3186386"/>
            <a:ext cx="10847796" cy="8280920"/>
          </a:xfrm>
          <a:prstGeom prst="rect">
            <a:avLst/>
          </a:prstGeom>
        </p:spPr>
        <p:txBody>
          <a:bodyPr/>
          <a:lstStyle>
            <a:lvl1pPr>
              <a:buClr>
                <a:srgbClr val="39B54A"/>
              </a:buClr>
              <a:defRPr sz="50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68518" indent="-680199">
              <a:buFont typeface="Arial" panose="020B0604020202020204" pitchFamily="34" charset="0"/>
              <a:buChar char="•"/>
              <a:defRPr sz="5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2720797" indent="-544159">
              <a:buFont typeface="Wingdings" panose="05000000000000000000" pitchFamily="2" charset="2"/>
              <a:buChar char="§"/>
              <a:defRPr sz="5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5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hr-HR" dirty="0"/>
          </a:p>
        </p:txBody>
      </p:sp>
      <p:sp>
        <p:nvSpPr>
          <p:cNvPr id="9" name="Content Placeholder 2"/>
          <p:cNvSpPr>
            <a:spLocks noGrp="1"/>
          </p:cNvSpPr>
          <p:nvPr>
            <p:ph idx="13"/>
          </p:nvPr>
        </p:nvSpPr>
        <p:spPr>
          <a:xfrm>
            <a:off x="12403261" y="3186386"/>
            <a:ext cx="10729192" cy="8280920"/>
          </a:xfrm>
          <a:prstGeom prst="rect">
            <a:avLst/>
          </a:prstGeom>
        </p:spPr>
        <p:txBody>
          <a:bodyPr/>
          <a:lstStyle>
            <a:lvl1pPr>
              <a:buClr>
                <a:srgbClr val="39B54A"/>
              </a:buClr>
              <a:defRPr sz="50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68518" indent="-680199">
              <a:buFont typeface="Arial" panose="020B0604020202020204" pitchFamily="34" charset="0"/>
              <a:buChar char="•"/>
              <a:defRPr sz="5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2720797" indent="-544159">
              <a:buFont typeface="Wingdings" panose="05000000000000000000" pitchFamily="2" charset="2"/>
              <a:buChar char="§"/>
              <a:defRPr sz="5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5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hr-HR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170013" y="1341427"/>
            <a:ext cx="21937028" cy="1412911"/>
          </a:xfrm>
          <a:prstGeom prst="rect">
            <a:avLst/>
          </a:prstGeom>
        </p:spPr>
        <p:txBody>
          <a:bodyPr/>
          <a:lstStyle>
            <a:lvl1pPr algn="l">
              <a:defRPr sz="10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0582324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2"/>
          <p:cNvSpPr>
            <a:spLocks noGrp="1"/>
          </p:cNvSpPr>
          <p:nvPr>
            <p:ph type="pic" idx="14"/>
          </p:nvPr>
        </p:nvSpPr>
        <p:spPr>
          <a:xfrm>
            <a:off x="1170013" y="3042370"/>
            <a:ext cx="7056784" cy="417646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600"/>
            </a:lvl1pPr>
            <a:lvl2pPr marL="1088319" indent="0">
              <a:buNone/>
              <a:defRPr sz="6700"/>
            </a:lvl2pPr>
            <a:lvl3pPr marL="2176638" indent="0">
              <a:buNone/>
              <a:defRPr sz="5700"/>
            </a:lvl3pPr>
            <a:lvl4pPr marL="3264957" indent="0">
              <a:buNone/>
              <a:defRPr sz="4800"/>
            </a:lvl4pPr>
            <a:lvl5pPr marL="4353276" indent="0">
              <a:buNone/>
              <a:defRPr sz="4800"/>
            </a:lvl5pPr>
            <a:lvl6pPr marL="5441594" indent="0">
              <a:buNone/>
              <a:defRPr sz="4800"/>
            </a:lvl6pPr>
            <a:lvl7pPr marL="6529913" indent="0">
              <a:buNone/>
              <a:defRPr sz="4800"/>
            </a:lvl7pPr>
            <a:lvl8pPr marL="7618232" indent="0">
              <a:buNone/>
              <a:defRPr sz="4800"/>
            </a:lvl8pPr>
            <a:lvl9pPr marL="8706551" indent="0">
              <a:buNone/>
              <a:defRPr sz="4800"/>
            </a:lvl9pPr>
          </a:lstStyle>
          <a:p>
            <a:endParaRPr lang="hr-HR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170013" y="1341427"/>
            <a:ext cx="21937028" cy="1412911"/>
          </a:xfrm>
          <a:prstGeom prst="rect">
            <a:avLst/>
          </a:prstGeom>
        </p:spPr>
        <p:txBody>
          <a:bodyPr/>
          <a:lstStyle>
            <a:lvl1pPr algn="l">
              <a:defRPr sz="10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hr-HR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5"/>
          </p:nvPr>
        </p:nvSpPr>
        <p:spPr>
          <a:xfrm>
            <a:off x="8658845" y="3042370"/>
            <a:ext cx="7056784" cy="417646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600"/>
            </a:lvl1pPr>
            <a:lvl2pPr marL="1088319" indent="0">
              <a:buNone/>
              <a:defRPr sz="6700"/>
            </a:lvl2pPr>
            <a:lvl3pPr marL="2176638" indent="0">
              <a:buNone/>
              <a:defRPr sz="5700"/>
            </a:lvl3pPr>
            <a:lvl4pPr marL="3264957" indent="0">
              <a:buNone/>
              <a:defRPr sz="4800"/>
            </a:lvl4pPr>
            <a:lvl5pPr marL="4353276" indent="0">
              <a:buNone/>
              <a:defRPr sz="4800"/>
            </a:lvl5pPr>
            <a:lvl6pPr marL="5441594" indent="0">
              <a:buNone/>
              <a:defRPr sz="4800"/>
            </a:lvl6pPr>
            <a:lvl7pPr marL="6529913" indent="0">
              <a:buNone/>
              <a:defRPr sz="4800"/>
            </a:lvl7pPr>
            <a:lvl8pPr marL="7618232" indent="0">
              <a:buNone/>
              <a:defRPr sz="4800"/>
            </a:lvl8pPr>
            <a:lvl9pPr marL="8706551" indent="0">
              <a:buNone/>
              <a:defRPr sz="4800"/>
            </a:lvl9pPr>
          </a:lstStyle>
          <a:p>
            <a:endParaRPr lang="hr-HR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6"/>
          </p:nvPr>
        </p:nvSpPr>
        <p:spPr>
          <a:xfrm>
            <a:off x="16147677" y="3042370"/>
            <a:ext cx="7056784" cy="417646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600"/>
            </a:lvl1pPr>
            <a:lvl2pPr marL="1088319" indent="0">
              <a:buNone/>
              <a:defRPr sz="6700"/>
            </a:lvl2pPr>
            <a:lvl3pPr marL="2176638" indent="0">
              <a:buNone/>
              <a:defRPr sz="5700"/>
            </a:lvl3pPr>
            <a:lvl4pPr marL="3264957" indent="0">
              <a:buNone/>
              <a:defRPr sz="4800"/>
            </a:lvl4pPr>
            <a:lvl5pPr marL="4353276" indent="0">
              <a:buNone/>
              <a:defRPr sz="4800"/>
            </a:lvl5pPr>
            <a:lvl6pPr marL="5441594" indent="0">
              <a:buNone/>
              <a:defRPr sz="4800"/>
            </a:lvl6pPr>
            <a:lvl7pPr marL="6529913" indent="0">
              <a:buNone/>
              <a:defRPr sz="4800"/>
            </a:lvl7pPr>
            <a:lvl8pPr marL="7618232" indent="0">
              <a:buNone/>
              <a:defRPr sz="4800"/>
            </a:lvl8pPr>
            <a:lvl9pPr marL="8706551" indent="0">
              <a:buNone/>
              <a:defRPr sz="4800"/>
            </a:lvl9pPr>
          </a:lstStyle>
          <a:p>
            <a:endParaRPr lang="hr-HR" dirty="0"/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170013" y="7362850"/>
            <a:ext cx="7128792" cy="86409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5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0883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1766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2649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3532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4415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5299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6182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7065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</a:t>
            </a:r>
            <a:endParaRPr lang="hr-HR" dirty="0"/>
          </a:p>
        </p:txBody>
      </p:sp>
      <p:sp>
        <p:nvSpPr>
          <p:cNvPr id="15" name="Subtitle 2"/>
          <p:cNvSpPr txBox="1">
            <a:spLocks/>
          </p:cNvSpPr>
          <p:nvPr userDrawn="1"/>
        </p:nvSpPr>
        <p:spPr>
          <a:xfrm>
            <a:off x="8658845" y="7362850"/>
            <a:ext cx="7128792" cy="864096"/>
          </a:xfrm>
          <a:prstGeom prst="rect">
            <a:avLst/>
          </a:prstGeom>
        </p:spPr>
        <p:txBody>
          <a:bodyPr/>
          <a:lstStyle>
            <a:lvl1pPr marL="0" indent="0" algn="l" defTabSz="2176638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50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1088319" indent="0" algn="ctr" defTabSz="2176638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6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2176638" indent="0" algn="ctr" defTabSz="2176638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5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3264957" indent="0" algn="ctr" defTabSz="2176638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4353276" indent="0" algn="ctr" defTabSz="2176638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5441594" indent="0" algn="ctr" defTabSz="2176638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9913" indent="0" algn="ctr" defTabSz="2176638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8232" indent="0" algn="ctr" defTabSz="2176638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6551" indent="0" algn="ctr" defTabSz="2176638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chemeClr val="bg1"/>
                </a:solidFill>
              </a:rPr>
              <a:t>Click to edit</a:t>
            </a:r>
            <a:endParaRPr lang="hr-HR" b="1" dirty="0">
              <a:solidFill>
                <a:schemeClr val="bg1"/>
              </a:solidFill>
            </a:endParaRPr>
          </a:p>
        </p:txBody>
      </p:sp>
      <p:sp>
        <p:nvSpPr>
          <p:cNvPr id="16" name="Subtitle 2"/>
          <p:cNvSpPr txBox="1">
            <a:spLocks/>
          </p:cNvSpPr>
          <p:nvPr userDrawn="1"/>
        </p:nvSpPr>
        <p:spPr>
          <a:xfrm>
            <a:off x="16147677" y="7362850"/>
            <a:ext cx="7128792" cy="864096"/>
          </a:xfrm>
          <a:prstGeom prst="rect">
            <a:avLst/>
          </a:prstGeom>
        </p:spPr>
        <p:txBody>
          <a:bodyPr/>
          <a:lstStyle>
            <a:lvl1pPr marL="0" indent="0" algn="l" defTabSz="2176638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50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1088319" indent="0" algn="ctr" defTabSz="2176638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6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2176638" indent="0" algn="ctr" defTabSz="2176638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5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3264957" indent="0" algn="ctr" defTabSz="2176638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4353276" indent="0" algn="ctr" defTabSz="2176638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5441594" indent="0" algn="ctr" defTabSz="2176638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9913" indent="0" algn="ctr" defTabSz="2176638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8232" indent="0" algn="ctr" defTabSz="2176638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6551" indent="0" algn="ctr" defTabSz="2176638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chemeClr val="bg1"/>
                </a:solidFill>
              </a:rPr>
              <a:t>Click to edit</a:t>
            </a:r>
            <a:endParaRPr lang="hr-HR" b="1" dirty="0">
              <a:solidFill>
                <a:schemeClr val="bg1"/>
              </a:solidFill>
            </a:endParaRPr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69988" y="8370962"/>
            <a:ext cx="7056809" cy="29523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8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8658845" y="8370962"/>
            <a:ext cx="7056809" cy="29523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9" name="Text Placeholder 7"/>
          <p:cNvSpPr>
            <a:spLocks noGrp="1"/>
          </p:cNvSpPr>
          <p:nvPr>
            <p:ph type="body" sz="quarter" idx="18"/>
          </p:nvPr>
        </p:nvSpPr>
        <p:spPr>
          <a:xfrm>
            <a:off x="16147677" y="8370962"/>
            <a:ext cx="7056809" cy="29523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09356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/>
          <p:cNvSpPr>
            <a:spLocks noGrp="1"/>
          </p:cNvSpPr>
          <p:nvPr>
            <p:ph type="pic" idx="14"/>
          </p:nvPr>
        </p:nvSpPr>
        <p:spPr>
          <a:xfrm>
            <a:off x="1170013" y="3042370"/>
            <a:ext cx="10801200" cy="835292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600"/>
            </a:lvl1pPr>
            <a:lvl2pPr marL="1088319" indent="0">
              <a:buNone/>
              <a:defRPr sz="6700"/>
            </a:lvl2pPr>
            <a:lvl3pPr marL="2176638" indent="0">
              <a:buNone/>
              <a:defRPr sz="5700"/>
            </a:lvl3pPr>
            <a:lvl4pPr marL="3264957" indent="0">
              <a:buNone/>
              <a:defRPr sz="4800"/>
            </a:lvl4pPr>
            <a:lvl5pPr marL="4353276" indent="0">
              <a:buNone/>
              <a:defRPr sz="4800"/>
            </a:lvl5pPr>
            <a:lvl6pPr marL="5441594" indent="0">
              <a:buNone/>
              <a:defRPr sz="4800"/>
            </a:lvl6pPr>
            <a:lvl7pPr marL="6529913" indent="0">
              <a:buNone/>
              <a:defRPr sz="4800"/>
            </a:lvl7pPr>
            <a:lvl8pPr marL="7618232" indent="0">
              <a:buNone/>
              <a:defRPr sz="4800"/>
            </a:lvl8pPr>
            <a:lvl9pPr marL="8706551" indent="0">
              <a:buNone/>
              <a:defRPr sz="4800"/>
            </a:lvl9pPr>
          </a:lstStyle>
          <a:p>
            <a:endParaRPr lang="hr-HR" dirty="0"/>
          </a:p>
        </p:txBody>
      </p:sp>
      <p:sp>
        <p:nvSpPr>
          <p:cNvPr id="8" name="Content Placeholder 2"/>
          <p:cNvSpPr>
            <a:spLocks noGrp="1"/>
          </p:cNvSpPr>
          <p:nvPr>
            <p:ph idx="15"/>
          </p:nvPr>
        </p:nvSpPr>
        <p:spPr>
          <a:xfrm>
            <a:off x="12403261" y="3042370"/>
            <a:ext cx="10729192" cy="8424936"/>
          </a:xfrm>
          <a:prstGeom prst="rect">
            <a:avLst/>
          </a:prstGeom>
        </p:spPr>
        <p:txBody>
          <a:bodyPr/>
          <a:lstStyle>
            <a:lvl1pPr>
              <a:buClr>
                <a:srgbClr val="39B54A"/>
              </a:buClr>
              <a:defRPr sz="50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68518" indent="-680199">
              <a:buFont typeface="Arial" panose="020B0604020202020204" pitchFamily="34" charset="0"/>
              <a:buChar char="•"/>
              <a:defRPr sz="5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2720797" indent="-544159">
              <a:buFont typeface="Wingdings" panose="05000000000000000000" pitchFamily="2" charset="2"/>
              <a:buChar char="§"/>
              <a:defRPr sz="5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5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hr-HR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170013" y="1341427"/>
            <a:ext cx="21937028" cy="1412911"/>
          </a:xfrm>
          <a:prstGeom prst="rect">
            <a:avLst/>
          </a:prstGeom>
        </p:spPr>
        <p:txBody>
          <a:bodyPr/>
          <a:lstStyle>
            <a:lvl1pPr algn="l">
              <a:defRPr sz="10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85656297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4"/>
          </p:nvPr>
        </p:nvSpPr>
        <p:spPr>
          <a:xfrm>
            <a:off x="1170013" y="1170162"/>
            <a:ext cx="22034448" cy="102251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600"/>
            </a:lvl1pPr>
            <a:lvl2pPr marL="1088319" indent="0">
              <a:buNone/>
              <a:defRPr sz="6700"/>
            </a:lvl2pPr>
            <a:lvl3pPr marL="2176638" indent="0">
              <a:buNone/>
              <a:defRPr sz="5700"/>
            </a:lvl3pPr>
            <a:lvl4pPr marL="3264957" indent="0">
              <a:buNone/>
              <a:defRPr sz="4800"/>
            </a:lvl4pPr>
            <a:lvl5pPr marL="4353276" indent="0">
              <a:buNone/>
              <a:defRPr sz="4800"/>
            </a:lvl5pPr>
            <a:lvl6pPr marL="5441594" indent="0">
              <a:buNone/>
              <a:defRPr sz="4800"/>
            </a:lvl6pPr>
            <a:lvl7pPr marL="6529913" indent="0">
              <a:buNone/>
              <a:defRPr sz="4800"/>
            </a:lvl7pPr>
            <a:lvl8pPr marL="7618232" indent="0">
              <a:buNone/>
              <a:defRPr sz="4800"/>
            </a:lvl8pPr>
            <a:lvl9pPr marL="8706551" indent="0">
              <a:buNone/>
              <a:defRPr sz="4800"/>
            </a:lvl9pPr>
          </a:lstStyle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2646151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/>
          <p:cNvSpPr>
            <a:spLocks noGrp="1"/>
          </p:cNvSpPr>
          <p:nvPr>
            <p:ph type="pic" idx="14"/>
          </p:nvPr>
        </p:nvSpPr>
        <p:spPr>
          <a:xfrm>
            <a:off x="12187237" y="0"/>
            <a:ext cx="12187238" cy="13717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600"/>
            </a:lvl1pPr>
            <a:lvl2pPr marL="1088319" indent="0">
              <a:buNone/>
              <a:defRPr sz="6700"/>
            </a:lvl2pPr>
            <a:lvl3pPr marL="2176638" indent="0">
              <a:buNone/>
              <a:defRPr sz="5700"/>
            </a:lvl3pPr>
            <a:lvl4pPr marL="3264957" indent="0">
              <a:buNone/>
              <a:defRPr sz="4800"/>
            </a:lvl4pPr>
            <a:lvl5pPr marL="4353276" indent="0">
              <a:buNone/>
              <a:defRPr sz="4800"/>
            </a:lvl5pPr>
            <a:lvl6pPr marL="5441594" indent="0">
              <a:buNone/>
              <a:defRPr sz="4800"/>
            </a:lvl6pPr>
            <a:lvl7pPr marL="6529913" indent="0">
              <a:buNone/>
              <a:defRPr sz="4800"/>
            </a:lvl7pPr>
            <a:lvl8pPr marL="7618232" indent="0">
              <a:buNone/>
              <a:defRPr sz="4800"/>
            </a:lvl8pPr>
            <a:lvl9pPr marL="8706551" indent="0">
              <a:buNone/>
              <a:defRPr sz="4800"/>
            </a:lvl9pPr>
          </a:lstStyle>
          <a:p>
            <a:endParaRPr lang="hr-HR" dirty="0"/>
          </a:p>
        </p:txBody>
      </p: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1025997" y="2178274"/>
            <a:ext cx="10441160" cy="1584176"/>
          </a:xfrm>
          <a:prstGeom prst="rect">
            <a:avLst/>
          </a:prstGeom>
        </p:spPr>
        <p:txBody>
          <a:bodyPr/>
          <a:lstStyle>
            <a:lvl1pPr algn="l">
              <a:defRPr sz="10000" b="1">
                <a:solidFill>
                  <a:srgbClr val="39B54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</a:t>
            </a:r>
            <a:endParaRPr lang="hr-HR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1098005" y="3546426"/>
            <a:ext cx="10297144" cy="350560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5000" b="1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0883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1766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2649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3532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4415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5299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6182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7065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4392852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1818085" y="3042371"/>
            <a:ext cx="20718304" cy="2232248"/>
          </a:xfrm>
          <a:prstGeom prst="rect">
            <a:avLst/>
          </a:prstGeom>
        </p:spPr>
        <p:txBody>
          <a:bodyPr anchor="t"/>
          <a:lstStyle>
            <a:lvl1pPr algn="ctr">
              <a:defRPr sz="15000" b="1" cap="all">
                <a:solidFill>
                  <a:srgbClr val="39B54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</a:t>
            </a:r>
            <a:endParaRPr lang="hr-HR" dirty="0"/>
          </a:p>
        </p:txBody>
      </p:sp>
      <p:sp>
        <p:nvSpPr>
          <p:cNvPr id="4" name="Text Placeholder 2"/>
          <p:cNvSpPr>
            <a:spLocks noGrp="1"/>
          </p:cNvSpPr>
          <p:nvPr>
            <p:ph type="body" idx="1"/>
          </p:nvPr>
        </p:nvSpPr>
        <p:spPr>
          <a:xfrm>
            <a:off x="1818085" y="5310044"/>
            <a:ext cx="20718304" cy="1044694"/>
          </a:xfrm>
          <a:prstGeom prst="rect">
            <a:avLst/>
          </a:prstGeom>
        </p:spPr>
        <p:txBody>
          <a:bodyPr anchor="b"/>
          <a:lstStyle>
            <a:lvl1pPr marL="0" indent="0" algn="ctr">
              <a:buNone/>
              <a:defRPr sz="7500">
                <a:solidFill>
                  <a:srgbClr val="6D6E7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088319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2pPr>
            <a:lvl3pPr marL="217663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3pPr>
            <a:lvl4pPr marL="3264957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4pPr>
            <a:lvl5pPr marL="4353276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5pPr>
            <a:lvl6pPr marL="5441594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6pPr>
            <a:lvl7pPr marL="6529913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7pPr>
            <a:lvl8pPr marL="7618232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8pPr>
            <a:lvl9pPr marL="8706551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9364884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3473"/>
            <a:ext cx="24374475" cy="13710640"/>
          </a:xfrm>
          <a:prstGeom prst="rect">
            <a:avLst/>
          </a:prstGeom>
        </p:spPr>
      </p:pic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12835309" y="2178274"/>
            <a:ext cx="10369152" cy="1584176"/>
          </a:xfrm>
          <a:prstGeom prst="rect">
            <a:avLst/>
          </a:prstGeom>
        </p:spPr>
        <p:txBody>
          <a:bodyPr/>
          <a:lstStyle>
            <a:lvl1pPr algn="l">
              <a:defRPr sz="10000" b="1">
                <a:solidFill>
                  <a:srgbClr val="39B54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</a:t>
            </a:r>
            <a:endParaRPr lang="hr-HR" dirty="0"/>
          </a:p>
        </p:txBody>
      </p:sp>
      <p:sp>
        <p:nvSpPr>
          <p:cNvPr id="4" name="Subtitle 2"/>
          <p:cNvSpPr>
            <a:spLocks noGrp="1"/>
          </p:cNvSpPr>
          <p:nvPr>
            <p:ph type="subTitle" idx="1"/>
          </p:nvPr>
        </p:nvSpPr>
        <p:spPr>
          <a:xfrm>
            <a:off x="12907317" y="3546426"/>
            <a:ext cx="10297144" cy="350560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5000" b="1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0883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1766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2649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3532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4415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5299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6182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7065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</a:t>
            </a:r>
            <a:endParaRPr lang="hr-HR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idx="14"/>
          </p:nvPr>
        </p:nvSpPr>
        <p:spPr>
          <a:xfrm>
            <a:off x="-32644" y="0"/>
            <a:ext cx="12187238" cy="13717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600"/>
            </a:lvl1pPr>
            <a:lvl2pPr marL="1088319" indent="0">
              <a:buNone/>
              <a:defRPr sz="6700"/>
            </a:lvl2pPr>
            <a:lvl3pPr marL="2176638" indent="0">
              <a:buNone/>
              <a:defRPr sz="5700"/>
            </a:lvl3pPr>
            <a:lvl4pPr marL="3264957" indent="0">
              <a:buNone/>
              <a:defRPr sz="4800"/>
            </a:lvl4pPr>
            <a:lvl5pPr marL="4353276" indent="0">
              <a:buNone/>
              <a:defRPr sz="4800"/>
            </a:lvl5pPr>
            <a:lvl6pPr marL="5441594" indent="0">
              <a:buNone/>
              <a:defRPr sz="4800"/>
            </a:lvl6pPr>
            <a:lvl7pPr marL="6529913" indent="0">
              <a:buNone/>
              <a:defRPr sz="4800"/>
            </a:lvl7pPr>
            <a:lvl8pPr marL="7618232" indent="0">
              <a:buNone/>
              <a:defRPr sz="4800"/>
            </a:lvl8pPr>
            <a:lvl9pPr marL="8706551" indent="0">
              <a:buNone/>
              <a:defRPr sz="4800"/>
            </a:lvl9pPr>
          </a:lstStyle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8404672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1818085" y="3042371"/>
            <a:ext cx="20718304" cy="2232248"/>
          </a:xfrm>
          <a:prstGeom prst="rect">
            <a:avLst/>
          </a:prstGeom>
        </p:spPr>
        <p:txBody>
          <a:bodyPr anchor="t"/>
          <a:lstStyle>
            <a:lvl1pPr algn="ctr">
              <a:defRPr sz="15000" b="1" cap="all">
                <a:solidFill>
                  <a:srgbClr val="39B54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</a:t>
            </a:r>
            <a:endParaRPr lang="hr-HR" dirty="0"/>
          </a:p>
        </p:txBody>
      </p:sp>
      <p:sp>
        <p:nvSpPr>
          <p:cNvPr id="4" name="Text Placeholder 2"/>
          <p:cNvSpPr>
            <a:spLocks noGrp="1"/>
          </p:cNvSpPr>
          <p:nvPr>
            <p:ph type="body" idx="1"/>
          </p:nvPr>
        </p:nvSpPr>
        <p:spPr>
          <a:xfrm>
            <a:off x="1818085" y="5310044"/>
            <a:ext cx="20718304" cy="1044694"/>
          </a:xfrm>
          <a:prstGeom prst="rect">
            <a:avLst/>
          </a:prstGeom>
        </p:spPr>
        <p:txBody>
          <a:bodyPr anchor="b"/>
          <a:lstStyle>
            <a:lvl1pPr marL="0" indent="0" algn="ctr">
              <a:buNone/>
              <a:defRPr sz="7500">
                <a:solidFill>
                  <a:srgbClr val="6D6E7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088319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2pPr>
            <a:lvl3pPr marL="217663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3pPr>
            <a:lvl4pPr marL="3264957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4pPr>
            <a:lvl5pPr marL="4353276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5pPr>
            <a:lvl6pPr marL="5441594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6pPr>
            <a:lvl7pPr marL="6529913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7pPr>
            <a:lvl8pPr marL="7618232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8pPr>
            <a:lvl9pPr marL="8706551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1036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8005" y="2178274"/>
            <a:ext cx="22178464" cy="1584176"/>
          </a:xfrm>
          <a:prstGeom prst="rect">
            <a:avLst/>
          </a:prstGeom>
        </p:spPr>
        <p:txBody>
          <a:bodyPr/>
          <a:lstStyle>
            <a:lvl1pPr algn="l">
              <a:defRPr sz="10000" b="1">
                <a:solidFill>
                  <a:srgbClr val="39B54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hr-H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70013" y="3546426"/>
            <a:ext cx="22106456" cy="350560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5000" b="1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0883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1766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2649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3532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4415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5299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6182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7065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3215144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0013" y="1341427"/>
            <a:ext cx="21937028" cy="1412911"/>
          </a:xfrm>
          <a:prstGeom prst="rect">
            <a:avLst/>
          </a:prstGeom>
        </p:spPr>
        <p:txBody>
          <a:bodyPr/>
          <a:lstStyle>
            <a:lvl1pPr algn="l">
              <a:defRPr sz="10000" b="1">
                <a:solidFill>
                  <a:srgbClr val="39B54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23417" y="3186386"/>
            <a:ext cx="21937028" cy="9052974"/>
          </a:xfrm>
          <a:prstGeom prst="rect">
            <a:avLst/>
          </a:prstGeom>
        </p:spPr>
        <p:txBody>
          <a:bodyPr/>
          <a:lstStyle>
            <a:lvl1pPr>
              <a:buClr>
                <a:srgbClr val="39B54A"/>
              </a:buClr>
              <a:defRPr sz="5000" b="0">
                <a:solidFill>
                  <a:srgbClr val="6D6E7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68518" indent="-680199">
              <a:buFont typeface="Arial" panose="020B0604020202020204" pitchFamily="34" charset="0"/>
              <a:buChar char="•"/>
              <a:defRPr sz="5000">
                <a:solidFill>
                  <a:srgbClr val="6D6E7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2720797" indent="-544159">
              <a:buFont typeface="Wingdings" panose="05000000000000000000" pitchFamily="2" charset="2"/>
              <a:buChar char="§"/>
              <a:defRPr sz="5000">
                <a:solidFill>
                  <a:srgbClr val="6D6E7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500" b="1">
                <a:solidFill>
                  <a:srgbClr val="6D6E7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500">
                <a:solidFill>
                  <a:srgbClr val="6D6E7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2207080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1123417" y="3186386"/>
            <a:ext cx="10847796" cy="8280920"/>
          </a:xfrm>
          <a:prstGeom prst="rect">
            <a:avLst/>
          </a:prstGeom>
        </p:spPr>
        <p:txBody>
          <a:bodyPr/>
          <a:lstStyle>
            <a:lvl1pPr>
              <a:buClr>
                <a:srgbClr val="39B54A"/>
              </a:buClr>
              <a:defRPr sz="5000" b="0">
                <a:solidFill>
                  <a:srgbClr val="6D6E7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68518" indent="-680199">
              <a:buFont typeface="Arial" panose="020B0604020202020204" pitchFamily="34" charset="0"/>
              <a:buChar char="•"/>
              <a:defRPr sz="5000">
                <a:solidFill>
                  <a:srgbClr val="6D6E7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2720797" indent="-544159">
              <a:buFont typeface="Wingdings" panose="05000000000000000000" pitchFamily="2" charset="2"/>
              <a:buChar char="§"/>
              <a:defRPr sz="5000">
                <a:solidFill>
                  <a:srgbClr val="6D6E7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500" b="1">
                <a:solidFill>
                  <a:srgbClr val="6D6E7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500">
                <a:solidFill>
                  <a:srgbClr val="6D6E7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hr-HR" dirty="0"/>
          </a:p>
        </p:txBody>
      </p:sp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12403261" y="3186386"/>
            <a:ext cx="10729192" cy="8280920"/>
          </a:xfrm>
          <a:prstGeom prst="rect">
            <a:avLst/>
          </a:prstGeom>
        </p:spPr>
        <p:txBody>
          <a:bodyPr/>
          <a:lstStyle>
            <a:lvl1pPr>
              <a:buClr>
                <a:srgbClr val="39B54A"/>
              </a:buClr>
              <a:defRPr sz="5000" b="0">
                <a:solidFill>
                  <a:srgbClr val="6D6E7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68518" indent="-680199">
              <a:buFont typeface="Arial" panose="020B0604020202020204" pitchFamily="34" charset="0"/>
              <a:buChar char="•"/>
              <a:defRPr sz="5000">
                <a:solidFill>
                  <a:srgbClr val="6D6E7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2720797" indent="-544159">
              <a:buFont typeface="Wingdings" panose="05000000000000000000" pitchFamily="2" charset="2"/>
              <a:buChar char="§"/>
              <a:defRPr sz="5000">
                <a:solidFill>
                  <a:srgbClr val="6D6E7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500" b="1">
                <a:solidFill>
                  <a:srgbClr val="6D6E7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500">
                <a:solidFill>
                  <a:srgbClr val="6D6E7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hr-HR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170013" y="1341427"/>
            <a:ext cx="21937028" cy="1412911"/>
          </a:xfrm>
          <a:prstGeom prst="rect">
            <a:avLst/>
          </a:prstGeom>
        </p:spPr>
        <p:txBody>
          <a:bodyPr/>
          <a:lstStyle>
            <a:lvl1pPr algn="l">
              <a:defRPr sz="10000" b="1">
                <a:solidFill>
                  <a:srgbClr val="39B54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658438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2"/>
          <p:cNvSpPr>
            <a:spLocks noGrp="1"/>
          </p:cNvSpPr>
          <p:nvPr>
            <p:ph type="pic" idx="14"/>
          </p:nvPr>
        </p:nvSpPr>
        <p:spPr>
          <a:xfrm>
            <a:off x="1170013" y="3042370"/>
            <a:ext cx="7056784" cy="417646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600"/>
            </a:lvl1pPr>
            <a:lvl2pPr marL="1088319" indent="0">
              <a:buNone/>
              <a:defRPr sz="6700"/>
            </a:lvl2pPr>
            <a:lvl3pPr marL="2176638" indent="0">
              <a:buNone/>
              <a:defRPr sz="5700"/>
            </a:lvl3pPr>
            <a:lvl4pPr marL="3264957" indent="0">
              <a:buNone/>
              <a:defRPr sz="4800"/>
            </a:lvl4pPr>
            <a:lvl5pPr marL="4353276" indent="0">
              <a:buNone/>
              <a:defRPr sz="4800"/>
            </a:lvl5pPr>
            <a:lvl6pPr marL="5441594" indent="0">
              <a:buNone/>
              <a:defRPr sz="4800"/>
            </a:lvl6pPr>
            <a:lvl7pPr marL="6529913" indent="0">
              <a:buNone/>
              <a:defRPr sz="4800"/>
            </a:lvl7pPr>
            <a:lvl8pPr marL="7618232" indent="0">
              <a:buNone/>
              <a:defRPr sz="4800"/>
            </a:lvl8pPr>
            <a:lvl9pPr marL="8706551" indent="0">
              <a:buNone/>
              <a:defRPr sz="4800"/>
            </a:lvl9pPr>
          </a:lstStyle>
          <a:p>
            <a:endParaRPr lang="hr-HR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170013" y="1341427"/>
            <a:ext cx="21937028" cy="1412911"/>
          </a:xfrm>
          <a:prstGeom prst="rect">
            <a:avLst/>
          </a:prstGeom>
        </p:spPr>
        <p:txBody>
          <a:bodyPr/>
          <a:lstStyle>
            <a:lvl1pPr algn="l">
              <a:defRPr sz="10000" b="1">
                <a:solidFill>
                  <a:srgbClr val="39B54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hr-HR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5"/>
          </p:nvPr>
        </p:nvSpPr>
        <p:spPr>
          <a:xfrm>
            <a:off x="8658845" y="3042370"/>
            <a:ext cx="7056784" cy="417646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600"/>
            </a:lvl1pPr>
            <a:lvl2pPr marL="1088319" indent="0">
              <a:buNone/>
              <a:defRPr sz="6700"/>
            </a:lvl2pPr>
            <a:lvl3pPr marL="2176638" indent="0">
              <a:buNone/>
              <a:defRPr sz="5700"/>
            </a:lvl3pPr>
            <a:lvl4pPr marL="3264957" indent="0">
              <a:buNone/>
              <a:defRPr sz="4800"/>
            </a:lvl4pPr>
            <a:lvl5pPr marL="4353276" indent="0">
              <a:buNone/>
              <a:defRPr sz="4800"/>
            </a:lvl5pPr>
            <a:lvl6pPr marL="5441594" indent="0">
              <a:buNone/>
              <a:defRPr sz="4800"/>
            </a:lvl6pPr>
            <a:lvl7pPr marL="6529913" indent="0">
              <a:buNone/>
              <a:defRPr sz="4800"/>
            </a:lvl7pPr>
            <a:lvl8pPr marL="7618232" indent="0">
              <a:buNone/>
              <a:defRPr sz="4800"/>
            </a:lvl8pPr>
            <a:lvl9pPr marL="8706551" indent="0">
              <a:buNone/>
              <a:defRPr sz="4800"/>
            </a:lvl9pPr>
          </a:lstStyle>
          <a:p>
            <a:endParaRPr lang="hr-HR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6"/>
          </p:nvPr>
        </p:nvSpPr>
        <p:spPr>
          <a:xfrm>
            <a:off x="16147677" y="3042370"/>
            <a:ext cx="7056784" cy="417646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600"/>
            </a:lvl1pPr>
            <a:lvl2pPr marL="1088319" indent="0">
              <a:buNone/>
              <a:defRPr sz="6700"/>
            </a:lvl2pPr>
            <a:lvl3pPr marL="2176638" indent="0">
              <a:buNone/>
              <a:defRPr sz="5700"/>
            </a:lvl3pPr>
            <a:lvl4pPr marL="3264957" indent="0">
              <a:buNone/>
              <a:defRPr sz="4800"/>
            </a:lvl4pPr>
            <a:lvl5pPr marL="4353276" indent="0">
              <a:buNone/>
              <a:defRPr sz="4800"/>
            </a:lvl5pPr>
            <a:lvl6pPr marL="5441594" indent="0">
              <a:buNone/>
              <a:defRPr sz="4800"/>
            </a:lvl6pPr>
            <a:lvl7pPr marL="6529913" indent="0">
              <a:buNone/>
              <a:defRPr sz="4800"/>
            </a:lvl7pPr>
            <a:lvl8pPr marL="7618232" indent="0">
              <a:buNone/>
              <a:defRPr sz="4800"/>
            </a:lvl8pPr>
            <a:lvl9pPr marL="8706551" indent="0">
              <a:buNone/>
              <a:defRPr sz="4800"/>
            </a:lvl9pPr>
          </a:lstStyle>
          <a:p>
            <a:endParaRPr lang="hr-HR" dirty="0"/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170013" y="7362850"/>
            <a:ext cx="7128792" cy="86409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5000" b="1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0883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1766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2649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3532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4415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5299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6182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7065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</a:t>
            </a:r>
            <a:endParaRPr lang="hr-HR" dirty="0"/>
          </a:p>
        </p:txBody>
      </p:sp>
      <p:sp>
        <p:nvSpPr>
          <p:cNvPr id="15" name="Subtitle 2"/>
          <p:cNvSpPr txBox="1">
            <a:spLocks/>
          </p:cNvSpPr>
          <p:nvPr userDrawn="1"/>
        </p:nvSpPr>
        <p:spPr>
          <a:xfrm>
            <a:off x="8658845" y="7362850"/>
            <a:ext cx="7128792" cy="864096"/>
          </a:xfrm>
          <a:prstGeom prst="rect">
            <a:avLst/>
          </a:prstGeom>
        </p:spPr>
        <p:txBody>
          <a:bodyPr/>
          <a:lstStyle>
            <a:lvl1pPr marL="0" indent="0" algn="l" defTabSz="2176638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50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1088319" indent="0" algn="ctr" defTabSz="2176638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6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2176638" indent="0" algn="ctr" defTabSz="2176638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5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3264957" indent="0" algn="ctr" defTabSz="2176638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4353276" indent="0" algn="ctr" defTabSz="2176638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5441594" indent="0" algn="ctr" defTabSz="2176638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9913" indent="0" algn="ctr" defTabSz="2176638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8232" indent="0" algn="ctr" defTabSz="2176638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6551" indent="0" algn="ctr" defTabSz="2176638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Click to edit</a:t>
            </a:r>
            <a:endParaRPr lang="hr-HR" b="1" dirty="0"/>
          </a:p>
        </p:txBody>
      </p:sp>
      <p:sp>
        <p:nvSpPr>
          <p:cNvPr id="16" name="Subtitle 2"/>
          <p:cNvSpPr txBox="1">
            <a:spLocks/>
          </p:cNvSpPr>
          <p:nvPr userDrawn="1"/>
        </p:nvSpPr>
        <p:spPr>
          <a:xfrm>
            <a:off x="16147677" y="7362850"/>
            <a:ext cx="7128792" cy="864096"/>
          </a:xfrm>
          <a:prstGeom prst="rect">
            <a:avLst/>
          </a:prstGeom>
        </p:spPr>
        <p:txBody>
          <a:bodyPr/>
          <a:lstStyle>
            <a:lvl1pPr marL="0" indent="0" algn="l" defTabSz="2176638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50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1088319" indent="0" algn="ctr" defTabSz="2176638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6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2176638" indent="0" algn="ctr" defTabSz="2176638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5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3264957" indent="0" algn="ctr" defTabSz="2176638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4353276" indent="0" algn="ctr" defTabSz="2176638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5441594" indent="0" algn="ctr" defTabSz="2176638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9913" indent="0" algn="ctr" defTabSz="2176638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8232" indent="0" algn="ctr" defTabSz="2176638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6551" indent="0" algn="ctr" defTabSz="2176638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Click to edit</a:t>
            </a:r>
            <a:endParaRPr lang="hr-HR" b="1" dirty="0"/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69988" y="8370962"/>
            <a:ext cx="7056809" cy="29523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500">
                <a:solidFill>
                  <a:srgbClr val="6D6E7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8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8658845" y="8370962"/>
            <a:ext cx="7056809" cy="29523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500">
                <a:solidFill>
                  <a:srgbClr val="6D6E7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9" name="Text Placeholder 7"/>
          <p:cNvSpPr>
            <a:spLocks noGrp="1"/>
          </p:cNvSpPr>
          <p:nvPr>
            <p:ph type="body" sz="quarter" idx="18"/>
          </p:nvPr>
        </p:nvSpPr>
        <p:spPr>
          <a:xfrm>
            <a:off x="16147677" y="8370962"/>
            <a:ext cx="7056809" cy="29523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500">
                <a:solidFill>
                  <a:srgbClr val="6D6E7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019643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2"/>
          <p:cNvSpPr>
            <a:spLocks noGrp="1"/>
          </p:cNvSpPr>
          <p:nvPr>
            <p:ph type="pic" idx="14"/>
          </p:nvPr>
        </p:nvSpPr>
        <p:spPr>
          <a:xfrm>
            <a:off x="1170013" y="3042370"/>
            <a:ext cx="10801200" cy="835292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600"/>
            </a:lvl1pPr>
            <a:lvl2pPr marL="1088319" indent="0">
              <a:buNone/>
              <a:defRPr sz="6700"/>
            </a:lvl2pPr>
            <a:lvl3pPr marL="2176638" indent="0">
              <a:buNone/>
              <a:defRPr sz="5700"/>
            </a:lvl3pPr>
            <a:lvl4pPr marL="3264957" indent="0">
              <a:buNone/>
              <a:defRPr sz="4800"/>
            </a:lvl4pPr>
            <a:lvl5pPr marL="4353276" indent="0">
              <a:buNone/>
              <a:defRPr sz="4800"/>
            </a:lvl5pPr>
            <a:lvl6pPr marL="5441594" indent="0">
              <a:buNone/>
              <a:defRPr sz="4800"/>
            </a:lvl6pPr>
            <a:lvl7pPr marL="6529913" indent="0">
              <a:buNone/>
              <a:defRPr sz="4800"/>
            </a:lvl7pPr>
            <a:lvl8pPr marL="7618232" indent="0">
              <a:buNone/>
              <a:defRPr sz="4800"/>
            </a:lvl8pPr>
            <a:lvl9pPr marL="8706551" indent="0">
              <a:buNone/>
              <a:defRPr sz="4800"/>
            </a:lvl9pPr>
          </a:lstStyle>
          <a:p>
            <a:endParaRPr lang="hr-HR" dirty="0"/>
          </a:p>
        </p:txBody>
      </p:sp>
      <p:sp>
        <p:nvSpPr>
          <p:cNvPr id="11" name="Content Placeholder 2"/>
          <p:cNvSpPr>
            <a:spLocks noGrp="1"/>
          </p:cNvSpPr>
          <p:nvPr>
            <p:ph idx="15"/>
          </p:nvPr>
        </p:nvSpPr>
        <p:spPr>
          <a:xfrm>
            <a:off x="12403261" y="3042370"/>
            <a:ext cx="10729192" cy="8424936"/>
          </a:xfrm>
          <a:prstGeom prst="rect">
            <a:avLst/>
          </a:prstGeom>
        </p:spPr>
        <p:txBody>
          <a:bodyPr/>
          <a:lstStyle>
            <a:lvl1pPr>
              <a:buClr>
                <a:srgbClr val="39B54A"/>
              </a:buClr>
              <a:defRPr sz="5000" b="0">
                <a:solidFill>
                  <a:srgbClr val="6D6E7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68518" indent="-680199">
              <a:buFont typeface="Arial" panose="020B0604020202020204" pitchFamily="34" charset="0"/>
              <a:buChar char="•"/>
              <a:defRPr sz="5000">
                <a:solidFill>
                  <a:srgbClr val="6D6E7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2720797" indent="-544159">
              <a:buFont typeface="Wingdings" panose="05000000000000000000" pitchFamily="2" charset="2"/>
              <a:buChar char="§"/>
              <a:defRPr sz="5000">
                <a:solidFill>
                  <a:srgbClr val="6D6E7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500" b="1">
                <a:solidFill>
                  <a:srgbClr val="6D6E7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500">
                <a:solidFill>
                  <a:srgbClr val="6D6E7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hr-HR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170013" y="1341427"/>
            <a:ext cx="21937028" cy="1412911"/>
          </a:xfrm>
          <a:prstGeom prst="rect">
            <a:avLst/>
          </a:prstGeom>
        </p:spPr>
        <p:txBody>
          <a:bodyPr/>
          <a:lstStyle>
            <a:lvl1pPr algn="l">
              <a:defRPr sz="10000" b="1">
                <a:solidFill>
                  <a:srgbClr val="39B54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2460633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4"/>
          </p:nvPr>
        </p:nvSpPr>
        <p:spPr>
          <a:xfrm>
            <a:off x="1170013" y="1170162"/>
            <a:ext cx="22034448" cy="102251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600"/>
            </a:lvl1pPr>
            <a:lvl2pPr marL="1088319" indent="0">
              <a:buNone/>
              <a:defRPr sz="6700"/>
            </a:lvl2pPr>
            <a:lvl3pPr marL="2176638" indent="0">
              <a:buNone/>
              <a:defRPr sz="5700"/>
            </a:lvl3pPr>
            <a:lvl4pPr marL="3264957" indent="0">
              <a:buNone/>
              <a:defRPr sz="4800"/>
            </a:lvl4pPr>
            <a:lvl5pPr marL="4353276" indent="0">
              <a:buNone/>
              <a:defRPr sz="4800"/>
            </a:lvl5pPr>
            <a:lvl6pPr marL="5441594" indent="0">
              <a:buNone/>
              <a:defRPr sz="4800"/>
            </a:lvl6pPr>
            <a:lvl7pPr marL="6529913" indent="0">
              <a:buNone/>
              <a:defRPr sz="4800"/>
            </a:lvl7pPr>
            <a:lvl8pPr marL="7618232" indent="0">
              <a:buNone/>
              <a:defRPr sz="4800"/>
            </a:lvl8pPr>
            <a:lvl9pPr marL="8706551" indent="0">
              <a:buNone/>
              <a:defRPr sz="4800"/>
            </a:lvl9pPr>
          </a:lstStyle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6339578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image" Target="../media/image5.jpg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9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38782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72" r:id="rId3"/>
    <p:sldLayoutId id="2147483649" r:id="rId4"/>
    <p:sldLayoutId id="2147483650" r:id="rId5"/>
    <p:sldLayoutId id="2147483652" r:id="rId6"/>
    <p:sldLayoutId id="2147483653" r:id="rId7"/>
    <p:sldLayoutId id="2147483657" r:id="rId8"/>
    <p:sldLayoutId id="2147483665" r:id="rId9"/>
  </p:sldLayoutIdLst>
  <p:txStyles>
    <p:titleStyle>
      <a:lvl1pPr algn="ctr" defTabSz="2176638" rtl="0" eaLnBrk="1" latinLnBrk="0" hangingPunct="1">
        <a:spcBef>
          <a:spcPct val="0"/>
        </a:spcBef>
        <a:buNone/>
        <a:defRPr sz="10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16239" indent="-816239" algn="l" defTabSz="2176638" rtl="0" eaLnBrk="1" latinLnBrk="0" hangingPunct="1">
        <a:spcBef>
          <a:spcPct val="20000"/>
        </a:spcBef>
        <a:buFont typeface="Arial" panose="020B0604020202020204" pitchFamily="34" charset="0"/>
        <a:buChar char="•"/>
        <a:defRPr sz="7600" kern="1200">
          <a:solidFill>
            <a:schemeClr val="tx1"/>
          </a:solidFill>
          <a:latin typeface="+mn-lt"/>
          <a:ea typeface="+mn-ea"/>
          <a:cs typeface="+mn-cs"/>
        </a:defRPr>
      </a:lvl1pPr>
      <a:lvl2pPr marL="1768518" indent="-680199" algn="l" defTabSz="2176638" rtl="0" eaLnBrk="1" latinLnBrk="0" hangingPunct="1">
        <a:spcBef>
          <a:spcPct val="20000"/>
        </a:spcBef>
        <a:buFont typeface="Arial" panose="020B0604020202020204" pitchFamily="34" charset="0"/>
        <a:buChar char="–"/>
        <a:defRPr sz="6700" kern="1200">
          <a:solidFill>
            <a:schemeClr val="tx1"/>
          </a:solidFill>
          <a:latin typeface="+mn-lt"/>
          <a:ea typeface="+mn-ea"/>
          <a:cs typeface="+mn-cs"/>
        </a:defRPr>
      </a:lvl2pPr>
      <a:lvl3pPr marL="2720797" indent="-544159" algn="l" defTabSz="2176638" rtl="0" eaLnBrk="1" latinLnBrk="0" hangingPunct="1">
        <a:spcBef>
          <a:spcPct val="20000"/>
        </a:spcBef>
        <a:buFont typeface="Arial" panose="020B0604020202020204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3pPr>
      <a:lvl4pPr marL="3809116" indent="-544159" algn="l" defTabSz="2176638" rtl="0" eaLnBrk="1" latinLnBrk="0" hangingPunct="1">
        <a:spcBef>
          <a:spcPct val="20000"/>
        </a:spcBef>
        <a:buFont typeface="Arial" panose="020B0604020202020204" pitchFamily="34" charset="0"/>
        <a:buChar char="–"/>
        <a:defRPr sz="4800" kern="1200">
          <a:solidFill>
            <a:schemeClr val="tx1"/>
          </a:solidFill>
          <a:latin typeface="+mn-lt"/>
          <a:ea typeface="+mn-ea"/>
          <a:cs typeface="+mn-cs"/>
        </a:defRPr>
      </a:lvl4pPr>
      <a:lvl5pPr marL="4897435" indent="-544159" algn="l" defTabSz="2176638" rtl="0" eaLnBrk="1" latinLnBrk="0" hangingPunct="1">
        <a:spcBef>
          <a:spcPct val="20000"/>
        </a:spcBef>
        <a:buFont typeface="Arial" panose="020B0604020202020204" pitchFamily="34" charset="0"/>
        <a:buChar char="»"/>
        <a:defRPr sz="4800" kern="1200">
          <a:solidFill>
            <a:schemeClr val="tx1"/>
          </a:solidFill>
          <a:latin typeface="+mn-lt"/>
          <a:ea typeface="+mn-ea"/>
          <a:cs typeface="+mn-cs"/>
        </a:defRPr>
      </a:lvl5pPr>
      <a:lvl6pPr marL="5985754" indent="-544159" algn="l" defTabSz="2176638" rtl="0" eaLnBrk="1" latinLnBrk="0" hangingPunct="1">
        <a:spcBef>
          <a:spcPct val="20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6pPr>
      <a:lvl7pPr marL="7074073" indent="-544159" algn="l" defTabSz="2176638" rtl="0" eaLnBrk="1" latinLnBrk="0" hangingPunct="1">
        <a:spcBef>
          <a:spcPct val="20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7pPr>
      <a:lvl8pPr marL="8162392" indent="-544159" algn="l" defTabSz="2176638" rtl="0" eaLnBrk="1" latinLnBrk="0" hangingPunct="1">
        <a:spcBef>
          <a:spcPct val="20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8pPr>
      <a:lvl9pPr marL="9250710" indent="-544159" algn="l" defTabSz="2176638" rtl="0" eaLnBrk="1" latinLnBrk="0" hangingPunct="1">
        <a:spcBef>
          <a:spcPct val="20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2176638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8319" algn="l" defTabSz="2176638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76638" algn="l" defTabSz="2176638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64957" algn="l" defTabSz="2176638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53276" algn="l" defTabSz="2176638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41594" algn="l" defTabSz="2176638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29913" algn="l" defTabSz="2176638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618232" algn="l" defTabSz="2176638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706551" algn="l" defTabSz="2176638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29053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3" r:id="rId2"/>
    <p:sldLayoutId id="2147483674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6" r:id="rId9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069811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creativecommons.org/licenses/by-sa/4.0/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opensource.org/ai/open-source-ai-definition" TargetMode="Externa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hyperlink" Target="https://arxiv.org/pdf/2403.13784" TargetMode="Externa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hyperlink" Target="https://isitopen.ai/" TargetMode="Externa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9.jpeg"/><Relationship Id="rId4" Type="http://schemas.openxmlformats.org/officeDocument/2006/relationships/image" Target="../media/image34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hyperlink" Target="https://perplexity.ai/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hyperlink" Target="https://huggingface.co/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3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hyperlink" Target="https://notebooklm.google.com/notebook/85eae93c-7c86-496f-9b95-7084dc542523" TargetMode="Externa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hyperlink" Target="https://sora.com/g/gen_01jnmggamvftgb3cjncaxaqt7x" TargetMode="External"/><Relationship Id="rId1" Type="http://schemas.openxmlformats.org/officeDocument/2006/relationships/slideLayout" Target="../slideLayouts/slideLayout5.xml"/><Relationship Id="rId4" Type="http://schemas.openxmlformats.org/officeDocument/2006/relationships/hyperlink" Target="sora.com" TargetMode="Externa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hyperlink" Target="mailto:kristijan.zimmer@carnet.hr" TargetMode="Externa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8005" y="979762"/>
            <a:ext cx="22178464" cy="3312368"/>
          </a:xfrm>
        </p:spPr>
        <p:txBody>
          <a:bodyPr/>
          <a:lstStyle/>
          <a:p>
            <a:r>
              <a:rPr lang="hr-HR" sz="10500" dirty="0">
                <a:latin typeface="Camber Regular" pitchFamily="50" charset="0"/>
              </a:rPr>
              <a:t>Otvorena umjetna inteligencija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42021" y="9739114"/>
            <a:ext cx="22106456" cy="2088232"/>
          </a:xfrm>
        </p:spPr>
        <p:txBody>
          <a:bodyPr/>
          <a:lstStyle/>
          <a:p>
            <a:r>
              <a:rPr lang="hr-HR" dirty="0">
                <a:solidFill>
                  <a:schemeClr val="tx1">
                    <a:lumMod val="75000"/>
                  </a:schemeClr>
                </a:solidFill>
                <a:latin typeface="Camber Regular" pitchFamily="50" charset="0"/>
              </a:rPr>
              <a:t>Kristijan </a:t>
            </a:r>
            <a:r>
              <a:rPr lang="hr-HR" dirty="0" err="1">
                <a:solidFill>
                  <a:schemeClr val="tx1">
                    <a:lumMod val="75000"/>
                  </a:schemeClr>
                </a:solidFill>
                <a:latin typeface="Camber Regular" pitchFamily="50" charset="0"/>
              </a:rPr>
              <a:t>Zimmer</a:t>
            </a:r>
            <a:r>
              <a:rPr lang="hr-HR" dirty="0">
                <a:latin typeface="Camber Regular" pitchFamily="50" charset="0"/>
              </a:rPr>
              <a:t>, </a:t>
            </a:r>
            <a:r>
              <a:rPr lang="hr-HR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Sektor za umjetnu inteligenciju</a:t>
            </a:r>
          </a:p>
          <a:p>
            <a:r>
              <a:rPr lang="hr-HR" sz="4800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Hrvatska akademska i istraživačka mreža - CARNET</a:t>
            </a:r>
          </a:p>
        </p:txBody>
      </p:sp>
      <p:pic>
        <p:nvPicPr>
          <p:cNvPr id="5" name="Slika 4">
            <a:extLst>
              <a:ext uri="{FF2B5EF4-FFF2-40B4-BE49-F238E27FC236}">
                <a16:creationId xmlns:a16="http://schemas.microsoft.com/office/drawing/2014/main" id="{58532793-8D50-0E75-69BD-95DBABEDBB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1276" y="3766197"/>
            <a:ext cx="11331922" cy="5303980"/>
          </a:xfrm>
          <a:prstGeom prst="rect">
            <a:avLst/>
          </a:prstGeom>
        </p:spPr>
      </p:pic>
      <p:pic>
        <p:nvPicPr>
          <p:cNvPr id="1026" name="Picture 2" descr="Profile for Sveučilišni računski centar - Srce">
            <a:extLst>
              <a:ext uri="{FF2B5EF4-FFF2-40B4-BE49-F238E27FC236}">
                <a16:creationId xmlns:a16="http://schemas.microsoft.com/office/drawing/2014/main" id="{1334C36F-2563-83DF-8B19-D63364832C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81635" y="7998614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kstniOkvir 8">
            <a:extLst>
              <a:ext uri="{FF2B5EF4-FFF2-40B4-BE49-F238E27FC236}">
                <a16:creationId xmlns:a16="http://schemas.microsoft.com/office/drawing/2014/main" id="{21E9BC73-2902-F9A5-ED84-BC8F2642C620}"/>
              </a:ext>
            </a:extLst>
          </p:cNvPr>
          <p:cNvSpPr txBox="1"/>
          <p:nvPr/>
        </p:nvSpPr>
        <p:spPr>
          <a:xfrm>
            <a:off x="1014800" y="12737826"/>
            <a:ext cx="110129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0" i="0" dirty="0">
                <a:solidFill>
                  <a:srgbClr val="333333"/>
                </a:solidFill>
                <a:effectLst/>
                <a:latin typeface="Source Sans Pro" panose="020B0503030403020204" pitchFamily="34" charset="0"/>
              </a:rPr>
              <a:t>CC BY-SA 4.0</a:t>
            </a:r>
            <a:r>
              <a:rPr lang="hr-HR" sz="3200" b="0" i="0" dirty="0">
                <a:solidFill>
                  <a:srgbClr val="333333"/>
                </a:solidFill>
                <a:effectLst/>
                <a:latin typeface="Source Sans Pro" panose="020B0503030403020204" pitchFamily="34" charset="0"/>
              </a:rPr>
              <a:t>   </a:t>
            </a:r>
            <a:r>
              <a:rPr lang="en-US" sz="3200" b="0" i="0" dirty="0">
                <a:solidFill>
                  <a:srgbClr val="333333"/>
                </a:solidFill>
                <a:effectLst/>
                <a:latin typeface="Source Sans Pro" panose="020B0503030403020204" pitchFamily="34" charset="0"/>
                <a:hlinkClick r:id="rId4"/>
              </a:rPr>
              <a:t>https://creativecommons.org/licenses/by-sa/4.0/</a:t>
            </a:r>
            <a:endParaRPr lang="hr-HR" sz="3200" dirty="0"/>
          </a:p>
        </p:txBody>
      </p:sp>
    </p:spTree>
    <p:extLst>
      <p:ext uri="{BB962C8B-B14F-4D97-AF65-F5344CB8AC3E}">
        <p14:creationId xmlns:p14="http://schemas.microsoft.com/office/powerpoint/2010/main" val="38052930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6BE107-7E22-0590-BD10-3509284B2F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6DF3E0A-5022-717F-E471-542B296CE9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8723" y="954138"/>
            <a:ext cx="21937028" cy="2232248"/>
          </a:xfrm>
        </p:spPr>
        <p:txBody>
          <a:bodyPr/>
          <a:lstStyle/>
          <a:p>
            <a:r>
              <a:rPr lang="hr-HR" sz="6600" dirty="0">
                <a:latin typeface="Camber Regular" pitchFamily="50" charset="0"/>
              </a:rPr>
              <a:t>Što EU Uredba o umjetnoj inteligenciji (AI </a:t>
            </a:r>
            <a:r>
              <a:rPr lang="hr-HR" sz="6600" dirty="0" err="1">
                <a:latin typeface="Camber Regular" pitchFamily="50" charset="0"/>
              </a:rPr>
              <a:t>act</a:t>
            </a:r>
            <a:r>
              <a:rPr lang="hr-HR" sz="6600" dirty="0">
                <a:latin typeface="Camber Regular" pitchFamily="50" charset="0"/>
              </a:rPr>
              <a:t>) kaže o podacima</a:t>
            </a:r>
            <a:endParaRPr lang="en-US" sz="6600" dirty="0">
              <a:latin typeface="Camber Regular" pitchFamily="50" charset="0"/>
            </a:endParaRPr>
          </a:p>
        </p:txBody>
      </p:sp>
      <p:graphicFrame>
        <p:nvGraphicFramePr>
          <p:cNvPr id="6" name="Tablica 5">
            <a:extLst>
              <a:ext uri="{FF2B5EF4-FFF2-40B4-BE49-F238E27FC236}">
                <a16:creationId xmlns:a16="http://schemas.microsoft.com/office/drawing/2014/main" id="{4D03A0F6-E7AE-0917-BC6A-E1B3FB7FD5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8484513"/>
              </p:ext>
            </p:extLst>
          </p:nvPr>
        </p:nvGraphicFramePr>
        <p:xfrm>
          <a:off x="1458045" y="3402410"/>
          <a:ext cx="21098344" cy="8474309"/>
        </p:xfrm>
        <a:graphic>
          <a:graphicData uri="http://schemas.openxmlformats.org/drawingml/2006/table">
            <a:tbl>
              <a:tblPr/>
              <a:tblGrid>
                <a:gridCol w="8139318">
                  <a:extLst>
                    <a:ext uri="{9D8B030D-6E8A-4147-A177-3AD203B41FA5}">
                      <a16:colId xmlns:a16="http://schemas.microsoft.com/office/drawing/2014/main" val="2606414665"/>
                    </a:ext>
                  </a:extLst>
                </a:gridCol>
                <a:gridCol w="12959026">
                  <a:extLst>
                    <a:ext uri="{9D8B030D-6E8A-4147-A177-3AD203B41FA5}">
                      <a16:colId xmlns:a16="http://schemas.microsoft.com/office/drawing/2014/main" val="71865224"/>
                    </a:ext>
                  </a:extLst>
                </a:gridCol>
              </a:tblGrid>
              <a:tr h="123438">
                <a:tc>
                  <a:txBody>
                    <a:bodyPr/>
                    <a:lstStyle/>
                    <a:p>
                      <a:pPr algn="ctr"/>
                      <a:r>
                        <a:rPr lang="hr-HR" sz="4000" b="1" dirty="0"/>
                        <a:t>Zahtjevi AI Acta</a:t>
                      </a:r>
                      <a:endParaRPr lang="hr-HR" sz="4000" dirty="0"/>
                    </a:p>
                  </a:txBody>
                  <a:tcPr marL="58287" marR="58287" marT="29144" marB="2914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4000" b="1" dirty="0"/>
                        <a:t>Opis zahtjeva</a:t>
                      </a:r>
                      <a:endParaRPr lang="hr-HR" sz="4000" dirty="0"/>
                    </a:p>
                  </a:txBody>
                  <a:tcPr marL="58287" marR="58287" marT="29144" marB="2914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10372720"/>
                  </a:ext>
                </a:extLst>
              </a:tr>
              <a:tr h="1231388">
                <a:tc>
                  <a:txBody>
                    <a:bodyPr/>
                    <a:lstStyle/>
                    <a:p>
                      <a:r>
                        <a:rPr lang="hr-HR" sz="3600" b="1" dirty="0"/>
                        <a:t>1. Kvaliteta podataka</a:t>
                      </a:r>
                      <a:endParaRPr lang="hr-HR" sz="3600" dirty="0"/>
                    </a:p>
                  </a:txBody>
                  <a:tcPr marL="58287" marR="58287" marT="29144" marB="2914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571500" indent="-571500">
                        <a:buFont typeface="Arial" panose="020B0604020202020204" pitchFamily="34" charset="0"/>
                        <a:buChar char="•"/>
                      </a:pPr>
                      <a:r>
                        <a:rPr lang="hr-HR" sz="3600" dirty="0"/>
                        <a:t>Relevantni, reprezentativni, potpuni, bez grešaka</a:t>
                      </a:r>
                    </a:p>
                    <a:p>
                      <a:pPr marL="571500" indent="-571500">
                        <a:buFont typeface="Arial" panose="020B0604020202020204" pitchFamily="34" charset="0"/>
                        <a:buChar char="•"/>
                      </a:pPr>
                      <a:r>
                        <a:rPr lang="hr-HR" sz="3600" dirty="0"/>
                        <a:t>Pokrivaju različite scenarije korištenja</a:t>
                      </a:r>
                    </a:p>
                  </a:txBody>
                  <a:tcPr marL="58287" marR="58287" marT="29144" marB="2914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71741600"/>
                  </a:ext>
                </a:extLst>
              </a:tr>
              <a:tr h="2015829">
                <a:tc>
                  <a:txBody>
                    <a:bodyPr/>
                    <a:lstStyle/>
                    <a:p>
                      <a:r>
                        <a:rPr lang="hr-HR" sz="3600" b="1" dirty="0"/>
                        <a:t>2. Transparentnost i dokumentacija</a:t>
                      </a:r>
                      <a:endParaRPr lang="hr-HR" sz="3600" dirty="0"/>
                    </a:p>
                  </a:txBody>
                  <a:tcPr marL="58287" marR="58287" marT="29144" marB="2914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571500" indent="-571500">
                        <a:buFont typeface="Arial" panose="020B0604020202020204" pitchFamily="34" charset="0"/>
                        <a:buChar char="•"/>
                      </a:pPr>
                      <a:r>
                        <a:rPr lang="hr-HR" sz="3600" dirty="0"/>
                        <a:t>Dokumentirano podrijetlo podataka</a:t>
                      </a:r>
                    </a:p>
                    <a:p>
                      <a:pPr marL="571500" indent="-571500">
                        <a:buFont typeface="Arial" panose="020B0604020202020204" pitchFamily="34" charset="0"/>
                        <a:buChar char="•"/>
                      </a:pPr>
                      <a:r>
                        <a:rPr lang="hr-HR" sz="3600" dirty="0"/>
                        <a:t>Opis prikupljanja, obrade i korištenja podataka</a:t>
                      </a:r>
                    </a:p>
                    <a:p>
                      <a:pPr marL="571500" indent="-571500">
                        <a:buFont typeface="Arial" panose="020B0604020202020204" pitchFamily="34" charset="0"/>
                        <a:buChar char="•"/>
                      </a:pPr>
                      <a:r>
                        <a:rPr lang="hr-HR" sz="3600" dirty="0"/>
                        <a:t>Jasna dokumentacija za trening, validaciju i testiranje</a:t>
                      </a:r>
                    </a:p>
                  </a:txBody>
                  <a:tcPr marL="58287" marR="58287" marT="29144" marB="2914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84112"/>
                  </a:ext>
                </a:extLst>
              </a:tr>
              <a:tr h="1623608">
                <a:tc>
                  <a:txBody>
                    <a:bodyPr/>
                    <a:lstStyle/>
                    <a:p>
                      <a:r>
                        <a:rPr lang="hr-HR" sz="3600" b="1" dirty="0"/>
                        <a:t>3. Upravljanje rizicima</a:t>
                      </a:r>
                      <a:endParaRPr lang="hr-HR" sz="3600" dirty="0"/>
                    </a:p>
                  </a:txBody>
                  <a:tcPr marL="58287" marR="58287" marT="29144" marB="2914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571500" indent="-571500">
                        <a:buFont typeface="Arial" panose="020B0604020202020204" pitchFamily="34" charset="0"/>
                        <a:buChar char="•"/>
                      </a:pPr>
                      <a:r>
                        <a:rPr lang="hr-HR" sz="3600" dirty="0"/>
                        <a:t>Procjena rizika (pristranost, pogreške, nepotpunost)</a:t>
                      </a:r>
                    </a:p>
                    <a:p>
                      <a:pPr marL="571500" indent="-571500">
                        <a:buFont typeface="Arial" panose="020B0604020202020204" pitchFamily="34" charset="0"/>
                        <a:buChar char="•"/>
                      </a:pPr>
                      <a:r>
                        <a:rPr lang="hr-HR" sz="3600" dirty="0"/>
                        <a:t>Mjere ublažavanja rizika (npr. dodatno prikupljanje,  diversifikacija podataka)</a:t>
                      </a:r>
                    </a:p>
                  </a:txBody>
                  <a:tcPr marL="58287" marR="58287" marT="29144" marB="2914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26579100"/>
                  </a:ext>
                </a:extLst>
              </a:tr>
              <a:tr h="1623608">
                <a:tc>
                  <a:txBody>
                    <a:bodyPr/>
                    <a:lstStyle/>
                    <a:p>
                      <a:r>
                        <a:rPr lang="hr-HR" sz="3600" b="1" dirty="0"/>
                        <a:t>4. Kontinuirano praćenje</a:t>
                      </a:r>
                      <a:endParaRPr lang="hr-HR" sz="3600" dirty="0"/>
                    </a:p>
                  </a:txBody>
                  <a:tcPr marL="58287" marR="58287" marT="29144" marB="2914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571500" indent="-571500">
                        <a:buFont typeface="Arial" panose="020B0604020202020204" pitchFamily="34" charset="0"/>
                        <a:buChar char="•"/>
                      </a:pPr>
                      <a:r>
                        <a:rPr lang="hr-HR" sz="3600" dirty="0"/>
                        <a:t>Redovito praćenje kvalitete i relevantnosti podataka</a:t>
                      </a:r>
                    </a:p>
                    <a:p>
                      <a:pPr marL="571500" indent="-571500">
                        <a:buFont typeface="Arial" panose="020B0604020202020204" pitchFamily="34" charset="0"/>
                        <a:buChar char="•"/>
                      </a:pPr>
                      <a:r>
                        <a:rPr lang="hr-HR" sz="3600" dirty="0"/>
                        <a:t>Korektivne mjere u slučaju identificiranih problema</a:t>
                      </a:r>
                    </a:p>
                  </a:txBody>
                  <a:tcPr marL="58287" marR="58287" marT="29144" marB="2914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01300232"/>
                  </a:ext>
                </a:extLst>
              </a:tr>
              <a:tr h="1231388">
                <a:tc>
                  <a:txBody>
                    <a:bodyPr/>
                    <a:lstStyle/>
                    <a:p>
                      <a:r>
                        <a:rPr lang="hr-HR" sz="3600" b="1" dirty="0"/>
                        <a:t>5. Zaštita temeljnih prava</a:t>
                      </a:r>
                      <a:endParaRPr lang="hr-HR" sz="3600" dirty="0"/>
                    </a:p>
                  </a:txBody>
                  <a:tcPr marL="58287" marR="58287" marT="29144" marB="2914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571500" indent="-571500">
                        <a:buFont typeface="Arial" panose="020B0604020202020204" pitchFamily="34" charset="0"/>
                        <a:buChar char="•"/>
                      </a:pPr>
                      <a:r>
                        <a:rPr lang="hr-HR" sz="3600" dirty="0"/>
                        <a:t>Sukladnost s GDPR-om i zaštitom privatnosti</a:t>
                      </a:r>
                    </a:p>
                    <a:p>
                      <a:pPr marL="571500" indent="-571500">
                        <a:buFont typeface="Arial" panose="020B0604020202020204" pitchFamily="34" charset="0"/>
                        <a:buChar char="•"/>
                      </a:pPr>
                      <a:r>
                        <a:rPr lang="hr-HR" sz="3600" dirty="0"/>
                        <a:t>Sprječavanje diskriminacije i negativnog utjecaja na ljudska prava</a:t>
                      </a:r>
                    </a:p>
                  </a:txBody>
                  <a:tcPr marL="58287" marR="58287" marT="29144" marB="2914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81499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188061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55A272-4CC5-28A7-A4D2-40B44FC9E1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45F85AB0-3C54-D572-4172-A558BC639DF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35898" y="5562650"/>
            <a:ext cx="6102678" cy="2592288"/>
          </a:xfrm>
        </p:spPr>
        <p:txBody>
          <a:bodyPr/>
          <a:lstStyle/>
          <a:p>
            <a:pPr algn="ctr"/>
            <a:r>
              <a:rPr lang="hr-HR" sz="6600" dirty="0">
                <a:latin typeface="Camber Regular" pitchFamily="50" charset="0"/>
              </a:rPr>
              <a:t>Definicija otvorenosti</a:t>
            </a:r>
          </a:p>
        </p:txBody>
      </p:sp>
    </p:spTree>
    <p:extLst>
      <p:ext uri="{BB962C8B-B14F-4D97-AF65-F5344CB8AC3E}">
        <p14:creationId xmlns:p14="http://schemas.microsoft.com/office/powerpoint/2010/main" val="12966193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A80422-CC8E-6F1C-03DF-6E980A8844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644DE7B6-D51B-E98A-4867-D7D226D691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8005" y="1602210"/>
            <a:ext cx="22178464" cy="1584176"/>
          </a:xfrm>
        </p:spPr>
        <p:txBody>
          <a:bodyPr/>
          <a:lstStyle/>
          <a:p>
            <a:r>
              <a:rPr lang="hr-HR" sz="6600" dirty="0">
                <a:latin typeface="Camber Regular" pitchFamily="50" charset="0"/>
              </a:rPr>
              <a:t>Open </a:t>
            </a:r>
            <a:r>
              <a:rPr lang="hr-HR" sz="6600" dirty="0" err="1">
                <a:latin typeface="Camber Regular" pitchFamily="50" charset="0"/>
              </a:rPr>
              <a:t>Source</a:t>
            </a:r>
            <a:r>
              <a:rPr lang="hr-HR" sz="6600" dirty="0">
                <a:latin typeface="Camber Regular" pitchFamily="50" charset="0"/>
              </a:rPr>
              <a:t> AI </a:t>
            </a:r>
            <a:r>
              <a:rPr lang="hr-HR" sz="6600" dirty="0" err="1">
                <a:latin typeface="Camber Regular" pitchFamily="50" charset="0"/>
              </a:rPr>
              <a:t>Definition</a:t>
            </a:r>
            <a:r>
              <a:rPr lang="hr-HR" sz="6600" dirty="0">
                <a:latin typeface="Camber Regular" pitchFamily="50" charset="0"/>
              </a:rPr>
              <a:t> #OSAID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B5498467-3421-7F0E-C7CF-8480C7A124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19746" y="3218824"/>
            <a:ext cx="21134348" cy="8496944"/>
          </a:xfrm>
        </p:spPr>
        <p:txBody>
          <a:bodyPr/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hr-HR" sz="4400" b="0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28. 10. 2024. verzija 1.0:  </a:t>
            </a:r>
            <a:r>
              <a:rPr lang="hr-HR" sz="4400" b="0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https://opensource.org/ai/open-source-ai-definition</a:t>
            </a:r>
            <a:r>
              <a:rPr lang="hr-HR" sz="4400" b="0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 </a:t>
            </a:r>
          </a:p>
          <a:p>
            <a:endParaRPr lang="hr-HR" sz="4400" b="0" dirty="0">
              <a:solidFill>
                <a:schemeClr val="tx2">
                  <a:lumMod val="50000"/>
                  <a:lumOff val="50000"/>
                </a:schemeClr>
              </a:solidFill>
              <a:latin typeface="Camber Regular" pitchFamily="50" charset="0"/>
            </a:endParaRPr>
          </a:p>
          <a:p>
            <a:r>
              <a:rPr lang="hr-HR" sz="44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Koristi </a:t>
            </a:r>
            <a:r>
              <a:rPr lang="hr-HR" sz="4400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(use), </a:t>
            </a:r>
            <a:r>
              <a:rPr lang="hr-HR" sz="44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proučavaj</a:t>
            </a:r>
            <a:r>
              <a:rPr lang="hr-HR" sz="4400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 (</a:t>
            </a:r>
            <a:r>
              <a:rPr lang="hr-HR" sz="4400" dirty="0" err="1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study</a:t>
            </a:r>
            <a:r>
              <a:rPr lang="hr-HR" sz="4400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), </a:t>
            </a:r>
            <a:r>
              <a:rPr lang="hr-HR" sz="44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mijenjaj</a:t>
            </a:r>
            <a:r>
              <a:rPr lang="hr-HR" sz="4400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 (</a:t>
            </a:r>
            <a:r>
              <a:rPr lang="hr-HR" sz="4400" dirty="0" err="1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modify</a:t>
            </a:r>
            <a:r>
              <a:rPr lang="hr-HR" sz="4400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), </a:t>
            </a:r>
            <a:r>
              <a:rPr lang="hr-HR" sz="44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dijeli </a:t>
            </a:r>
            <a:r>
              <a:rPr lang="hr-HR" sz="4400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(</a:t>
            </a:r>
            <a:r>
              <a:rPr lang="hr-HR" sz="4400" dirty="0" err="1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share</a:t>
            </a:r>
            <a:r>
              <a:rPr lang="hr-HR" sz="4400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)</a:t>
            </a:r>
          </a:p>
          <a:p>
            <a:r>
              <a:rPr lang="hr-HR" sz="4400" b="0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Glavni ciljevi: </a:t>
            </a:r>
            <a:r>
              <a:rPr lang="hr-HR" sz="4400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transparentnost i mogućnost reprodukcije</a:t>
            </a:r>
            <a:endParaRPr lang="hr-HR" sz="4400" b="0" dirty="0">
              <a:solidFill>
                <a:schemeClr val="tx2">
                  <a:lumMod val="50000"/>
                  <a:lumOff val="50000"/>
                </a:schemeClr>
              </a:solidFill>
              <a:latin typeface="Camber Regular" pitchFamily="50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hr-HR" sz="4400" b="0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Rezultat teških kompromisa (konsenzusa)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hr-HR" sz="4400" b="0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Otvorenost:</a:t>
            </a:r>
          </a:p>
          <a:p>
            <a:pPr marL="1350963" indent="-571500">
              <a:buFont typeface="Arial" panose="020B0604020202020204" pitchFamily="34" charset="0"/>
              <a:buChar char="•"/>
            </a:pPr>
            <a:r>
              <a:rPr lang="hr-HR" sz="4400" b="0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Svaka „stručna” osoba („</a:t>
            </a:r>
            <a:r>
              <a:rPr lang="hr-HR" sz="4400" b="0" dirty="0" err="1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skilled</a:t>
            </a:r>
            <a:r>
              <a:rPr lang="hr-HR" sz="4400" b="0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 </a:t>
            </a:r>
            <a:r>
              <a:rPr lang="hr-HR" sz="4400" b="0" dirty="0" err="1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person</a:t>
            </a:r>
            <a:r>
              <a:rPr lang="hr-HR" sz="4400" b="0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”) treba moći reproducirati model</a:t>
            </a:r>
          </a:p>
          <a:p>
            <a:pPr marL="1350963" indent="-571500">
              <a:buFont typeface="Arial" panose="020B0604020202020204" pitchFamily="34" charset="0"/>
              <a:buChar char="•"/>
            </a:pPr>
            <a:r>
              <a:rPr lang="hr-HR" sz="4400" b="0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Treba moći potpuno razumjeti kako je model izgrađen</a:t>
            </a:r>
          </a:p>
          <a:p>
            <a:pPr marL="1350963" indent="-571500">
              <a:buFont typeface="Arial" panose="020B0604020202020204" pitchFamily="34" charset="0"/>
              <a:buChar char="•"/>
            </a:pPr>
            <a:r>
              <a:rPr lang="hr-HR" sz="4400" b="0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Treba moći koristiti, dijeliti i dalje razvijati model</a:t>
            </a:r>
            <a:endParaRPr lang="hr-HR" sz="4400" b="0" dirty="0">
              <a:latin typeface="Camber Regular" pitchFamily="50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hr-HR" sz="4400" b="0" dirty="0">
              <a:latin typeface="Camber Regular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52511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C34F89E-46EE-CCD5-FD03-5139AE1379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600" dirty="0">
                <a:latin typeface="Camber Regular" pitchFamily="50" charset="0"/>
              </a:rPr>
              <a:t>The Open Source AI Definition – 1.0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AAC7C669-60CB-F95E-F2E1-65DE87639E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23417" y="3186386"/>
            <a:ext cx="21937028" cy="7848872"/>
          </a:xfrm>
        </p:spPr>
        <p:txBody>
          <a:bodyPr/>
          <a:lstStyle/>
          <a:p>
            <a:pPr marL="1028289" indent="-1028289">
              <a:buFont typeface="+mj-lt"/>
              <a:buAutoNum type="arabicPeriod"/>
            </a:pPr>
            <a:r>
              <a:rPr lang="hr-HR" sz="44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Podaci</a:t>
            </a:r>
            <a:r>
              <a:rPr lang="hr-HR" sz="4400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: potpuni opis svih vrsta podataka, podaci za treniranje, popis svih podataka za trening i gdje i ih kako dobiti</a:t>
            </a:r>
          </a:p>
          <a:p>
            <a:pPr marL="1028289" indent="-1028289">
              <a:buFont typeface="+mj-lt"/>
              <a:buAutoNum type="arabicPeriod"/>
            </a:pPr>
            <a:r>
              <a:rPr lang="hr-HR" sz="44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Kod</a:t>
            </a:r>
            <a:r>
              <a:rPr lang="hr-HR" sz="4400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: cjelokupni izvorni kod za arhitekturu modela, procesiranje, filtriranje, čišćenje, </a:t>
            </a:r>
            <a:r>
              <a:rPr lang="hr-HR" sz="4400" dirty="0" err="1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tokenizaciju</a:t>
            </a:r>
            <a:r>
              <a:rPr lang="hr-HR" sz="4400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, treniranje, traženje najboljih </a:t>
            </a:r>
            <a:r>
              <a:rPr lang="hr-HR" sz="4400" dirty="0" err="1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hiperparametara</a:t>
            </a:r>
            <a:r>
              <a:rPr lang="hr-HR" sz="4400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, izvođenje odgovora</a:t>
            </a:r>
          </a:p>
          <a:p>
            <a:pPr marL="1028289" indent="-1028289">
              <a:buFont typeface="+mj-lt"/>
              <a:buAutoNum type="arabicPeriod"/>
            </a:pPr>
            <a:r>
              <a:rPr lang="hr-HR" sz="44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Parametri</a:t>
            </a:r>
            <a:r>
              <a:rPr lang="hr-HR" sz="4400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: težinski faktori i konfiguracije, na svim ključnim koracima u procesu</a:t>
            </a:r>
            <a:endParaRPr lang="en-US" sz="4400" dirty="0">
              <a:solidFill>
                <a:schemeClr val="tx2">
                  <a:lumMod val="50000"/>
                  <a:lumOff val="50000"/>
                </a:schemeClr>
              </a:solidFill>
              <a:latin typeface="Camber Regular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09176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9587367C-AEB6-71D3-5127-AB0DE8074A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z="6600" dirty="0">
                <a:latin typeface="Camber Regular" pitchFamily="50" charset="0"/>
              </a:rPr>
              <a:t>Bitni dijelovi definicije</a:t>
            </a:r>
            <a:endParaRPr lang="en-US" sz="6600" dirty="0">
              <a:latin typeface="Camber Regular" pitchFamily="50" charset="0"/>
            </a:endParaRPr>
          </a:p>
        </p:txBody>
      </p:sp>
      <p:sp>
        <p:nvSpPr>
          <p:cNvPr id="4" name="TekstniOkvir 3">
            <a:extLst>
              <a:ext uri="{FF2B5EF4-FFF2-40B4-BE49-F238E27FC236}">
                <a16:creationId xmlns:a16="http://schemas.microsoft.com/office/drawing/2014/main" id="{6353D8E7-D56C-AB80-310C-11AB4077F68F}"/>
              </a:ext>
            </a:extLst>
          </p:cNvPr>
          <p:cNvSpPr txBox="1"/>
          <p:nvPr/>
        </p:nvSpPr>
        <p:spPr>
          <a:xfrm>
            <a:off x="1148457" y="3330402"/>
            <a:ext cx="21937029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hr-HR" sz="4400" dirty="0">
                <a:latin typeface="Camber Regular" pitchFamily="50" charset="0"/>
              </a:rPr>
              <a:t>Definicija ne zahtijeva poseban pravni mehanizam koji bi osigurao da su parametri modela dostupni svima.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hr-HR" sz="4400" dirty="0">
                <a:latin typeface="Camber Regular" pitchFamily="50" charset="0"/>
              </a:rPr>
              <a:t>Oni mogu biti </a:t>
            </a:r>
            <a:r>
              <a:rPr lang="hr-HR" sz="4400" b="1" dirty="0">
                <a:latin typeface="Camber Regular" pitchFamily="50" charset="0"/>
              </a:rPr>
              <a:t>slobodni po svojoj prirodi </a:t>
            </a:r>
            <a:r>
              <a:rPr lang="hr-HR" sz="4400" dirty="0">
                <a:latin typeface="Camber Regular" pitchFamily="50" charset="0"/>
              </a:rPr>
              <a:t>ili može biti potrebna licencija ili drugi pravni instrument da bi se osigurala njihova sloboda.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hr-HR" sz="4400" dirty="0">
                <a:latin typeface="Camber Regular" pitchFamily="50" charset="0"/>
              </a:rPr>
              <a:t>Očekujemo da će to s vremenom postati jasnije, nakon što pravni sustav bude imao više prilika za rješavanje ovih pitanja.</a:t>
            </a:r>
          </a:p>
        </p:txBody>
      </p:sp>
    </p:spTree>
    <p:extLst>
      <p:ext uri="{BB962C8B-B14F-4D97-AF65-F5344CB8AC3E}">
        <p14:creationId xmlns:p14="http://schemas.microsoft.com/office/powerpoint/2010/main" val="5449687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B52CC0-9494-A72D-C348-179BF42CEF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BF366D4-F167-8E4E-102C-372E531271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62001" y="1386186"/>
            <a:ext cx="22178464" cy="1584176"/>
          </a:xfrm>
        </p:spPr>
        <p:txBody>
          <a:bodyPr/>
          <a:lstStyle/>
          <a:p>
            <a:r>
              <a:rPr lang="hr-HR" sz="6600" dirty="0">
                <a:latin typeface="Camber Regular" pitchFamily="50" charset="0"/>
              </a:rPr>
              <a:t>Primjeri realnih dilema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4CBC00C1-546F-A6D5-C73C-A645B1A660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34009" y="3186386"/>
            <a:ext cx="22106456" cy="8568952"/>
          </a:xfrm>
        </p:spPr>
        <p:txBody>
          <a:bodyPr/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hr-HR" sz="4400" b="0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Meta kaže da su njihovi </a:t>
            </a:r>
            <a:r>
              <a:rPr lang="hr-HR" sz="4400" b="0" dirty="0" err="1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Llama</a:t>
            </a:r>
            <a:r>
              <a:rPr lang="hr-HR" sz="4400" b="0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 modeli „</a:t>
            </a:r>
            <a:r>
              <a:rPr lang="hr-HR" sz="4400" b="0" dirty="0" err="1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open</a:t>
            </a:r>
            <a:r>
              <a:rPr lang="hr-HR" sz="4400" b="0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 </a:t>
            </a:r>
            <a:r>
              <a:rPr lang="hr-HR" sz="4400" b="0" dirty="0" err="1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source</a:t>
            </a:r>
            <a:r>
              <a:rPr lang="hr-HR" sz="4400" b="0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”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hr-HR" sz="4400" b="0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Ali… platforme s više od 700 milijuna aktivnih mjesečnih korisnika moraju službeno zatražiti od Mete posebnu licenciju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hr-HR" sz="4400" b="0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Također, ne smije se koristiti </a:t>
            </a:r>
            <a:r>
              <a:rPr lang="hr-HR" sz="4400" b="0" dirty="0" err="1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Llama</a:t>
            </a:r>
            <a:r>
              <a:rPr lang="hr-HR" sz="4400" b="0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 za trening drugih modela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hr-HR" sz="4400" b="0" dirty="0" err="1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Stability</a:t>
            </a:r>
            <a:r>
              <a:rPr lang="hr-HR" sz="4400" b="0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 AI poznat po stvaranju slika – poslovni subjekti koji koriste njihov „</a:t>
            </a:r>
            <a:r>
              <a:rPr lang="hr-HR" sz="4400" b="0" dirty="0" err="1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open</a:t>
            </a:r>
            <a:r>
              <a:rPr lang="hr-HR" sz="4400" b="0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 </a:t>
            </a:r>
            <a:r>
              <a:rPr lang="hr-HR" sz="4400" b="0" dirty="0" err="1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source</a:t>
            </a:r>
            <a:r>
              <a:rPr lang="hr-HR" sz="4400" b="0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” LLM i imaju zaradu veću od 1M dolara, trebaju nabaviti </a:t>
            </a:r>
            <a:r>
              <a:rPr lang="hr-HR" sz="4400" b="0" dirty="0" err="1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enterprise</a:t>
            </a:r>
            <a:r>
              <a:rPr lang="hr-HR" sz="4400" b="0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 licenciju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hr-HR" sz="4400" b="0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Francuski Mistral – neki „</a:t>
            </a:r>
            <a:r>
              <a:rPr lang="hr-HR" sz="4400" b="0" dirty="0" err="1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open</a:t>
            </a:r>
            <a:r>
              <a:rPr lang="hr-HR" sz="4400" b="0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 </a:t>
            </a:r>
            <a:r>
              <a:rPr lang="hr-HR" sz="4400" b="0" dirty="0" err="1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source</a:t>
            </a:r>
            <a:r>
              <a:rPr lang="hr-HR" sz="4400" b="0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” modeli su samo za nekomercijalnu upotrebu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hr-HR" sz="4400" b="0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Nakon razgovora s OSI-</a:t>
            </a:r>
            <a:r>
              <a:rPr lang="hr-HR" sz="4400" b="0" dirty="0" err="1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jem</a:t>
            </a:r>
            <a:r>
              <a:rPr lang="hr-HR" sz="4400" b="0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, Google i Microsoft su prestali neke od svojih modela nazivati „</a:t>
            </a:r>
            <a:r>
              <a:rPr lang="hr-HR" sz="4400" b="0" dirty="0" err="1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open</a:t>
            </a:r>
            <a:r>
              <a:rPr lang="hr-HR" sz="4400" b="0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 </a:t>
            </a:r>
            <a:r>
              <a:rPr lang="hr-HR" sz="4400" b="0" dirty="0" err="1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source</a:t>
            </a:r>
            <a:r>
              <a:rPr lang="hr-HR" sz="4400" b="0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” ali Meta je nastavila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hr-HR" sz="4400" b="0" dirty="0">
              <a:solidFill>
                <a:schemeClr val="tx2">
                  <a:lumMod val="50000"/>
                  <a:lumOff val="50000"/>
                </a:schemeClr>
              </a:solidFill>
              <a:latin typeface="Camber Regular" pitchFamily="50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hr-HR" sz="4400" b="0" dirty="0">
              <a:solidFill>
                <a:schemeClr val="tx2">
                  <a:lumMod val="50000"/>
                  <a:lumOff val="50000"/>
                </a:schemeClr>
              </a:solidFill>
              <a:latin typeface="Camber Regular" pitchFamily="50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hr-HR" sz="4400" b="0" dirty="0">
              <a:solidFill>
                <a:schemeClr val="tx2">
                  <a:lumMod val="50000"/>
                  <a:lumOff val="50000"/>
                </a:schemeClr>
              </a:solidFill>
              <a:latin typeface="Camber Regular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98639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7D725F-C2AA-DB7E-909C-33321FA398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1B18FA7-CFD7-7689-CEF6-C07CF75690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62001" y="1386186"/>
            <a:ext cx="22178464" cy="1584176"/>
          </a:xfrm>
        </p:spPr>
        <p:txBody>
          <a:bodyPr/>
          <a:lstStyle/>
          <a:p>
            <a:r>
              <a:rPr lang="hr-HR" sz="6600" dirty="0">
                <a:latin typeface="Camber Regular" pitchFamily="50" charset="0"/>
              </a:rPr>
              <a:t>Studija Signal Institute i Sveučilišta </a:t>
            </a:r>
            <a:r>
              <a:rPr lang="hr-HR" sz="6600" dirty="0" err="1">
                <a:latin typeface="Camber Regular" pitchFamily="50" charset="0"/>
              </a:rPr>
              <a:t>Carnegie</a:t>
            </a:r>
            <a:r>
              <a:rPr lang="hr-HR" sz="6600" dirty="0">
                <a:latin typeface="Camber Regular" pitchFamily="50" charset="0"/>
              </a:rPr>
              <a:t> Mellon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19CE31B3-38EB-E5D4-25C7-7419694F93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34009" y="3186386"/>
            <a:ext cx="21134348" cy="8568952"/>
          </a:xfrm>
        </p:spPr>
        <p:txBody>
          <a:bodyPr/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hr-HR" sz="4400" b="0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Mnogi modeli za koje se tvrdi da su „</a:t>
            </a:r>
            <a:r>
              <a:rPr lang="hr-HR" sz="4400" b="0" dirty="0" err="1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open</a:t>
            </a:r>
            <a:r>
              <a:rPr lang="hr-HR" sz="4400" b="0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 </a:t>
            </a:r>
            <a:r>
              <a:rPr lang="hr-HR" sz="4400" b="0" dirty="0" err="1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source</a:t>
            </a:r>
            <a:r>
              <a:rPr lang="hr-HR" sz="4400" b="0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” su to samo u imenu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hr-HR" sz="4400" b="0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Problemi:</a:t>
            </a:r>
          </a:p>
          <a:p>
            <a:pPr marL="1709738" indent="-571500">
              <a:buFont typeface="Arial" panose="020B0604020202020204" pitchFamily="34" charset="0"/>
              <a:buChar char="•"/>
            </a:pPr>
            <a:r>
              <a:rPr lang="hr-HR" sz="4400" b="0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Podaci za treniranje i kako su nabavljeni su u pravilu tajna</a:t>
            </a:r>
          </a:p>
          <a:p>
            <a:pPr marL="1709738" indent="-571500">
              <a:buFont typeface="Arial" panose="020B0604020202020204" pitchFamily="34" charset="0"/>
              <a:buChar char="•"/>
            </a:pPr>
            <a:r>
              <a:rPr lang="hr-HR" sz="4400" b="0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Procesorska snaga za jedan ciklus treniranja je daleko izvan mogućnosti velike većine razvojnih inženjera i tvrtki (10+M – 100+M dolara)</a:t>
            </a:r>
          </a:p>
          <a:p>
            <a:pPr marL="1709738" indent="-571500">
              <a:buFont typeface="Arial" panose="020B0604020202020204" pitchFamily="34" charset="0"/>
              <a:buChar char="•"/>
            </a:pPr>
            <a:r>
              <a:rPr lang="hr-HR" sz="4400" b="0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Fino podešavanje modela je zastrašujuće kompleksno</a:t>
            </a:r>
          </a:p>
          <a:p>
            <a:pPr marL="1709738" indent="-571500">
              <a:buFont typeface="Arial" panose="020B0604020202020204" pitchFamily="34" charset="0"/>
              <a:buChar char="•"/>
            </a:pPr>
            <a:r>
              <a:rPr lang="hr-HR" sz="4400" b="0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Ljudi koji znaju sve to jako puno koštaju i malo ih ima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hr-HR" sz="4400" b="0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Umjesto da demokratiziraju umjetnu inteligenciju, </a:t>
            </a:r>
            <a:r>
              <a:rPr lang="hr-HR" sz="4400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takvi modeli samo povećavaju diobe i uspostavljaju centraliziranu moć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hr-HR" sz="4400" b="0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Kompanije koje to mogu: </a:t>
            </a:r>
            <a:r>
              <a:rPr lang="hr-HR" sz="4400" b="0" dirty="0" err="1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OpenAI</a:t>
            </a:r>
            <a:r>
              <a:rPr lang="hr-HR" sz="4400" b="0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, Microsoft, Google, X i od nedavno Amazon i </a:t>
            </a:r>
            <a:r>
              <a:rPr lang="hr-HR" sz="4400" b="0" dirty="0" err="1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Alibaba</a:t>
            </a:r>
            <a:r>
              <a:rPr lang="hr-HR" sz="4400" b="0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 (i </a:t>
            </a:r>
            <a:r>
              <a:rPr lang="hr-HR" sz="4400" b="0" dirty="0" err="1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High-Flyer</a:t>
            </a:r>
            <a:r>
              <a:rPr lang="hr-HR" sz="4400" b="0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729182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9BA56E-DBAF-AED4-3206-4AB2A41C06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100CD5A-CCE6-40FB-CF5B-3C53AC15EB7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62001" y="1386186"/>
            <a:ext cx="22178464" cy="1584176"/>
          </a:xfrm>
        </p:spPr>
        <p:txBody>
          <a:bodyPr/>
          <a:lstStyle/>
          <a:p>
            <a:r>
              <a:rPr lang="hr-HR" sz="6600" dirty="0" err="1">
                <a:latin typeface="Camber Regular" pitchFamily="50" charset="0"/>
              </a:rPr>
              <a:t>The</a:t>
            </a:r>
            <a:r>
              <a:rPr lang="hr-HR" sz="6600" dirty="0">
                <a:latin typeface="Camber Regular" pitchFamily="50" charset="0"/>
              </a:rPr>
              <a:t> Model </a:t>
            </a:r>
            <a:r>
              <a:rPr lang="hr-HR" sz="6600" dirty="0" err="1">
                <a:latin typeface="Camber Regular" pitchFamily="50" charset="0"/>
              </a:rPr>
              <a:t>Openness</a:t>
            </a:r>
            <a:r>
              <a:rPr lang="hr-HR" sz="6600" dirty="0">
                <a:latin typeface="Camber Regular" pitchFamily="50" charset="0"/>
              </a:rPr>
              <a:t> Framework (MOF)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CA6FFD5B-2E7D-9B21-CEBE-5B417607E5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65957" y="3186386"/>
            <a:ext cx="12421380" cy="9001000"/>
          </a:xfrm>
        </p:spPr>
        <p:txBody>
          <a:bodyPr/>
          <a:lstStyle/>
          <a:p>
            <a:r>
              <a:rPr lang="hr-HR" sz="3600" b="0" dirty="0">
                <a:latin typeface="Camber Regular" pitchFamily="50" charset="0"/>
                <a:hlinkClick r:id="rId2"/>
              </a:rPr>
              <a:t>https://arxiv.org/pdf/2403.13784</a:t>
            </a:r>
            <a:endParaRPr lang="hr-HR" sz="3600" b="0" dirty="0">
              <a:latin typeface="Camber Regular" pitchFamily="50" charset="0"/>
            </a:endParaRPr>
          </a:p>
          <a:p>
            <a:endParaRPr lang="hr-HR" sz="2800" b="0" dirty="0">
              <a:latin typeface="Camber Regular" pitchFamily="50" charset="0"/>
            </a:endParaRPr>
          </a:p>
          <a:p>
            <a:r>
              <a:rPr lang="hr-HR" sz="2800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III. Otvoreni model </a:t>
            </a:r>
            <a:r>
              <a:rPr lang="hr-HR" sz="2800" b="0" i="1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(napomena: to je najniža razina)</a:t>
            </a:r>
            <a:endParaRPr lang="hr-HR" sz="2800" i="1" dirty="0">
              <a:solidFill>
                <a:schemeClr val="tx2">
                  <a:lumMod val="50000"/>
                  <a:lumOff val="50000"/>
                </a:schemeClr>
              </a:solidFill>
              <a:latin typeface="Camber Regular" pitchFamily="50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hr-HR" sz="2800" b="0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Osnovna arhitektura modela i konačni skup parametara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hr-HR" sz="2800" b="0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Dokumentacija koja prenosi mogućnosti i karakterizaciju modela i podataka</a:t>
            </a:r>
          </a:p>
          <a:p>
            <a:r>
              <a:rPr lang="hr-HR" sz="2800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II. Otvoreni alati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hr-HR" sz="2800" b="0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Potpuna obuka i kod za zaključivanje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hr-HR" sz="2800" b="0" dirty="0" err="1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Benchmark</a:t>
            </a:r>
            <a:r>
              <a:rPr lang="hr-HR" sz="2800" b="0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 testovi za provjeru i kvantificiranje učinka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hr-HR" sz="2800" b="0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Biblioteke i alati za olakšavanje integracije i dovršavanje baze koda (opcionalno)</a:t>
            </a:r>
          </a:p>
          <a:p>
            <a:r>
              <a:rPr lang="hr-HR" sz="2800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I. Otvorena znanost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hr-HR" sz="2800" b="0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Detaljan istraživački rad koji prenosi genezu modela i njegovu evoluciju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hr-HR" sz="2800" b="0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Neobrađeni skupovi podataka za obuku korišteni u treniranju modela (bilo koja licencija ili nelicencirano)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hr-HR" sz="2800" b="0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Težinski faktori u kontrolnim točkama prikazuju punu evoluciju modela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hr-HR" sz="2800" b="0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Log datoteke koje pružaju još više uvida na niskoj razini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hr-HR" sz="4400" b="0" dirty="0">
              <a:solidFill>
                <a:schemeClr val="tx2">
                  <a:lumMod val="50000"/>
                  <a:lumOff val="50000"/>
                </a:schemeClr>
              </a:solidFill>
              <a:latin typeface="Camber Regular" pitchFamily="50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hr-HR" sz="4400" b="0" dirty="0">
              <a:latin typeface="Camber Regular" pitchFamily="50" charset="0"/>
            </a:endParaRPr>
          </a:p>
        </p:txBody>
      </p:sp>
      <p:pic>
        <p:nvPicPr>
          <p:cNvPr id="6" name="Slika 5">
            <a:extLst>
              <a:ext uri="{FF2B5EF4-FFF2-40B4-BE49-F238E27FC236}">
                <a16:creationId xmlns:a16="http://schemas.microsoft.com/office/drawing/2014/main" id="{52D4B211-3893-6F5D-2301-F1B53C4C10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63301" y="4014478"/>
            <a:ext cx="11261094" cy="7344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83565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CAAD8D-AD41-E230-6FD9-D8E688C179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F656FFFF-44AB-D449-158D-E5824B816C2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62001" y="1386186"/>
            <a:ext cx="22178464" cy="1584176"/>
          </a:xfrm>
        </p:spPr>
        <p:txBody>
          <a:bodyPr/>
          <a:lstStyle/>
          <a:p>
            <a:r>
              <a:rPr lang="hr-HR" sz="6600" dirty="0" err="1">
                <a:latin typeface="Camber Regular" pitchFamily="50" charset="0"/>
              </a:rPr>
              <a:t>The</a:t>
            </a:r>
            <a:r>
              <a:rPr lang="hr-HR" sz="6600" dirty="0">
                <a:latin typeface="Camber Regular" pitchFamily="50" charset="0"/>
              </a:rPr>
              <a:t> Model </a:t>
            </a:r>
            <a:r>
              <a:rPr lang="hr-HR" sz="6600" dirty="0" err="1">
                <a:latin typeface="Camber Regular" pitchFamily="50" charset="0"/>
              </a:rPr>
              <a:t>Openness</a:t>
            </a:r>
            <a:r>
              <a:rPr lang="hr-HR" sz="6600" dirty="0">
                <a:latin typeface="Camber Regular" pitchFamily="50" charset="0"/>
              </a:rPr>
              <a:t> Tool (MOT)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E2D2E3C9-5C48-9DAB-BADE-F46A72B058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34009" y="3186386"/>
            <a:ext cx="8820980" cy="7344816"/>
          </a:xfrm>
        </p:spPr>
        <p:txBody>
          <a:bodyPr/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hr-HR" sz="4400" b="0" dirty="0">
                <a:latin typeface="Camber Regular" pitchFamily="50" charset="0"/>
                <a:hlinkClick r:id="rId2"/>
              </a:rPr>
              <a:t>https://isitopen.ai/</a:t>
            </a:r>
            <a:endParaRPr lang="hr-HR" sz="4400" b="0" dirty="0">
              <a:latin typeface="Camber Regular" pitchFamily="50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hr-HR" sz="4400" b="0" dirty="0">
                <a:latin typeface="Camber Regular" pitchFamily="50" charset="0"/>
              </a:rPr>
              <a:t>Samo je jedan na najvišoj razini otvorenosti (I) - </a:t>
            </a:r>
            <a:r>
              <a:rPr lang="hr-HR" sz="4400" b="0" dirty="0" err="1">
                <a:latin typeface="Camber Regular" pitchFamily="50" charset="0"/>
              </a:rPr>
              <a:t>Aquila</a:t>
            </a:r>
            <a:endParaRPr lang="hr-HR" sz="4400" b="0" dirty="0">
              <a:latin typeface="Camber Regular" pitchFamily="50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hr-HR" sz="4400" b="0" dirty="0">
                <a:latin typeface="Camber Regular" pitchFamily="50" charset="0"/>
              </a:rPr>
              <a:t>Od 6 najotvorenijih, 5 su kineskih, a 1 izraelski (Jumbo, od AI21 </a:t>
            </a:r>
            <a:r>
              <a:rPr lang="hr-HR" sz="4400" b="0" dirty="0" err="1">
                <a:latin typeface="Camber Regular" pitchFamily="50" charset="0"/>
              </a:rPr>
              <a:t>Labs</a:t>
            </a:r>
            <a:r>
              <a:rPr lang="hr-HR" sz="4400" b="0" dirty="0">
                <a:latin typeface="Camber Regular" pitchFamily="50" charset="0"/>
              </a:rPr>
              <a:t>)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hr-HR" sz="4400" b="0" dirty="0">
                <a:latin typeface="Camber Regular" pitchFamily="50" charset="0"/>
              </a:rPr>
              <a:t>Svi su opskurni i gotovo potpuno nepoznati široj javnosti</a:t>
            </a:r>
          </a:p>
        </p:txBody>
      </p:sp>
      <p:pic>
        <p:nvPicPr>
          <p:cNvPr id="7" name="Slika 6">
            <a:extLst>
              <a:ext uri="{FF2B5EF4-FFF2-40B4-BE49-F238E27FC236}">
                <a16:creationId xmlns:a16="http://schemas.microsoft.com/office/drawing/2014/main" id="{29149B8C-BFA0-83E0-A5B7-45BB562A77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96404" y="3186386"/>
            <a:ext cx="11917324" cy="8278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84835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0253D0-68F7-C031-C874-51C5F9E703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>
            <a:extLst>
              <a:ext uri="{FF2B5EF4-FFF2-40B4-BE49-F238E27FC236}">
                <a16:creationId xmlns:a16="http://schemas.microsoft.com/office/drawing/2014/main" id="{994D8CE4-7ACC-5B86-CC75-AA62ED0502F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64" t="9608" r="26477" b="8276"/>
          <a:stretch/>
        </p:blipFill>
        <p:spPr bwMode="auto">
          <a:xfrm>
            <a:off x="19550055" y="1026147"/>
            <a:ext cx="4320480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slov 1">
            <a:extLst>
              <a:ext uri="{FF2B5EF4-FFF2-40B4-BE49-F238E27FC236}">
                <a16:creationId xmlns:a16="http://schemas.microsoft.com/office/drawing/2014/main" id="{8A00DB1D-04CF-0327-779A-BBECAF138C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62001" y="1386186"/>
            <a:ext cx="22178464" cy="1584176"/>
          </a:xfrm>
        </p:spPr>
        <p:txBody>
          <a:bodyPr/>
          <a:lstStyle/>
          <a:p>
            <a:r>
              <a:rPr lang="hr-HR" sz="6600" dirty="0">
                <a:latin typeface="Camber Regular" pitchFamily="50" charset="0"/>
              </a:rPr>
              <a:t>U čemu je tajna </a:t>
            </a:r>
            <a:r>
              <a:rPr lang="hr-HR" sz="6600" dirty="0" err="1">
                <a:latin typeface="Camber Regular" pitchFamily="50" charset="0"/>
              </a:rPr>
              <a:t>DeepSeeka</a:t>
            </a:r>
            <a:r>
              <a:rPr lang="hr-HR" sz="6600" dirty="0">
                <a:latin typeface="Camber Regular" pitchFamily="50" charset="0"/>
              </a:rPr>
              <a:t>?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5009461E-EE78-13A3-AFF8-189BD7CDA3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62001" y="2717285"/>
            <a:ext cx="16597844" cy="8678014"/>
          </a:xfrm>
        </p:spPr>
        <p:txBody>
          <a:bodyPr/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hr-HR" sz="4400" b="0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Tvrtka </a:t>
            </a:r>
            <a:r>
              <a:rPr lang="hr-HR" sz="4400" b="0" dirty="0" err="1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High-Flyer</a:t>
            </a:r>
            <a:r>
              <a:rPr lang="hr-HR" sz="4400" b="0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 osnovana 2016 godine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hr-HR" sz="4400" b="0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Sadašnji CEO je Lu </a:t>
            </a:r>
            <a:r>
              <a:rPr lang="hr-HR" sz="4400" b="0" dirty="0" err="1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Zhengzhe</a:t>
            </a:r>
            <a:r>
              <a:rPr lang="hr-HR" sz="4400" b="0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 </a:t>
            </a:r>
            <a:r>
              <a:rPr lang="hr-HR" sz="4400" b="0" i="1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(čita se: Lu </a:t>
            </a:r>
            <a:r>
              <a:rPr lang="hr-HR" sz="4400" b="0" i="1" dirty="0" err="1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Đanđa</a:t>
            </a:r>
            <a:r>
              <a:rPr lang="hr-HR" sz="4400" b="0" i="1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)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hr-HR" sz="4400" b="0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MIT licencija (vrlo otvorena i legitimna </a:t>
            </a:r>
            <a:r>
              <a:rPr lang="hr-HR" sz="4400" b="0" dirty="0" err="1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open</a:t>
            </a:r>
            <a:r>
              <a:rPr lang="hr-HR" sz="4400" b="0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 </a:t>
            </a:r>
            <a:r>
              <a:rPr lang="hr-HR" sz="4400" b="0" dirty="0" err="1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source</a:t>
            </a:r>
            <a:r>
              <a:rPr lang="hr-HR" sz="4400" b="0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 licencija)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hr-HR" sz="4400" b="0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Kod treniranja modela koriste </a:t>
            </a:r>
            <a:r>
              <a:rPr lang="en-US" sz="4400" b="0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Reinforcement Learning with Human Feedback (RLHF)</a:t>
            </a:r>
            <a:r>
              <a:rPr lang="hr-HR" sz="4400" b="0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, u čemu su jako dobri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hr-HR" sz="4400" b="0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Optimizacija na sklopovskoj razini grafičkog procesora (GPU)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hr-HR" sz="4400" b="0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Otvoreno: kod modela i razvojnih alata, konačne težinske vrijednosti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hr-HR" sz="4400" b="0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Zatvoreno: vlasnički podaci s kojim je treniran model i optimizacije rada s GPU procesorima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hr-HR" sz="4400" b="0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Prema MOF-u: Klasa III – Otvoreni model</a:t>
            </a:r>
          </a:p>
        </p:txBody>
      </p:sp>
      <p:pic>
        <p:nvPicPr>
          <p:cNvPr id="1026" name="Picture 2" descr="It's tired. : r/Asmongold">
            <a:extLst>
              <a:ext uri="{FF2B5EF4-FFF2-40B4-BE49-F238E27FC236}">
                <a16:creationId xmlns:a16="http://schemas.microsoft.com/office/drawing/2014/main" id="{EDED3AE1-D934-4486-D1ED-CA66CF12FC8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0" t="9109" r="3402" b="13121"/>
          <a:stretch/>
        </p:blipFill>
        <p:spPr bwMode="auto">
          <a:xfrm>
            <a:off x="17371813" y="6066706"/>
            <a:ext cx="6693501" cy="5544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4" descr="DeepSeek Logo">
            <a:extLst>
              <a:ext uri="{FF2B5EF4-FFF2-40B4-BE49-F238E27FC236}">
                <a16:creationId xmlns:a16="http://schemas.microsoft.com/office/drawing/2014/main" id="{FF0DA651-BF6E-6EE9-A9B1-8581347C844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2034838" y="6705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r-HR"/>
          </a:p>
        </p:txBody>
      </p:sp>
      <p:pic>
        <p:nvPicPr>
          <p:cNvPr id="1034" name="Picture 10">
            <a:extLst>
              <a:ext uri="{FF2B5EF4-FFF2-40B4-BE49-F238E27FC236}">
                <a16:creationId xmlns:a16="http://schemas.microsoft.com/office/drawing/2014/main" id="{0A6767F5-79D6-5819-73C2-C4C29E5330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35745" y="1600125"/>
            <a:ext cx="4648200" cy="981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57470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0905BBE3-76FA-3AA0-A5F7-9B236A7C6D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92558" y="2250282"/>
            <a:ext cx="5659119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Slika 4">
            <a:extLst>
              <a:ext uri="{FF2B5EF4-FFF2-40B4-BE49-F238E27FC236}">
                <a16:creationId xmlns:a16="http://schemas.microsoft.com/office/drawing/2014/main" id="{B59B170B-4CB2-39A7-41AF-D885AE3DF5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3949" y="490595"/>
            <a:ext cx="9091838" cy="11656202"/>
          </a:xfrm>
          <a:prstGeom prst="rect">
            <a:avLst/>
          </a:prstGeom>
        </p:spPr>
      </p:pic>
      <p:pic>
        <p:nvPicPr>
          <p:cNvPr id="7" name="Slika 6">
            <a:extLst>
              <a:ext uri="{FF2B5EF4-FFF2-40B4-BE49-F238E27FC236}">
                <a16:creationId xmlns:a16="http://schemas.microsoft.com/office/drawing/2014/main" id="{F4FCE050-62FC-9924-7A47-4107A43240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82981" y="1659152"/>
            <a:ext cx="8116905" cy="10399283"/>
          </a:xfrm>
          <a:prstGeom prst="rect">
            <a:avLst/>
          </a:prstGeom>
        </p:spPr>
      </p:pic>
      <p:sp>
        <p:nvSpPr>
          <p:cNvPr id="3" name="TekstniOkvir 2">
            <a:extLst>
              <a:ext uri="{FF2B5EF4-FFF2-40B4-BE49-F238E27FC236}">
                <a16:creationId xmlns:a16="http://schemas.microsoft.com/office/drawing/2014/main" id="{78A47312-7184-0407-720F-879E9926C82D}"/>
              </a:ext>
            </a:extLst>
          </p:cNvPr>
          <p:cNvSpPr txBox="1"/>
          <p:nvPr/>
        </p:nvSpPr>
        <p:spPr>
          <a:xfrm>
            <a:off x="18272032" y="8298954"/>
            <a:ext cx="5909173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r-HR" sz="3200" i="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-apple-system"/>
              </a:rPr>
              <a:t>Ivan Marić: Uloga Srca u primjeni umjetne inteligencije u Hrvatskoj (2024)</a:t>
            </a:r>
            <a:endParaRPr lang="hr-HR" sz="320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4013300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slov 1">
            <a:extLst>
              <a:ext uri="{FF2B5EF4-FFF2-40B4-BE49-F238E27FC236}">
                <a16:creationId xmlns:a16="http://schemas.microsoft.com/office/drawing/2014/main" id="{356E9459-836E-9FEC-D8CD-993D0E0B466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8005" y="5850682"/>
            <a:ext cx="22178464" cy="2376264"/>
          </a:xfrm>
        </p:spPr>
        <p:txBody>
          <a:bodyPr/>
          <a:lstStyle/>
          <a:p>
            <a:pPr algn="ctr"/>
            <a:r>
              <a:rPr lang="hr-HR" sz="6600" dirty="0">
                <a:latin typeface="Camber Regular" pitchFamily="50" charset="0"/>
              </a:rPr>
              <a:t>Od kuda početi istraživati?</a:t>
            </a:r>
            <a:br>
              <a:rPr lang="hr-HR" sz="6600" dirty="0">
                <a:latin typeface="Camber Regular" pitchFamily="50" charset="0"/>
              </a:rPr>
            </a:br>
            <a:r>
              <a:rPr lang="hr-HR" sz="6600" dirty="0">
                <a:latin typeface="Camber Regular" pitchFamily="50" charset="0"/>
              </a:rPr>
              <a:t>(što možete napraviti kad dođete doma?)</a:t>
            </a:r>
          </a:p>
        </p:txBody>
      </p:sp>
    </p:spTree>
    <p:extLst>
      <p:ext uri="{BB962C8B-B14F-4D97-AF65-F5344CB8AC3E}">
        <p14:creationId xmlns:p14="http://schemas.microsoft.com/office/powerpoint/2010/main" val="34103335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358324-DFC2-2128-FA92-5C34A81E57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Naslov 1">
            <a:extLst>
              <a:ext uri="{FF2B5EF4-FFF2-40B4-BE49-F238E27FC236}">
                <a16:creationId xmlns:a16="http://schemas.microsoft.com/office/drawing/2014/main" id="{4C472A97-D65B-D144-481A-0CF5989310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62001" y="1386186"/>
            <a:ext cx="22790532" cy="1584176"/>
          </a:xfrm>
        </p:spPr>
        <p:txBody>
          <a:bodyPr/>
          <a:lstStyle/>
          <a:p>
            <a:r>
              <a:rPr lang="hr-HR" sz="6600" dirty="0">
                <a:latin typeface="Camber Regular" pitchFamily="50" charset="0"/>
              </a:rPr>
              <a:t>Imenujete vlastito AI Povjerenstvo!</a:t>
            </a:r>
          </a:p>
        </p:txBody>
      </p:sp>
      <p:pic>
        <p:nvPicPr>
          <p:cNvPr id="1026" name="Picture 2" descr="Grok, o3 and ELMo — there's a reason AI names are so weird">
            <a:extLst>
              <a:ext uri="{FF2B5EF4-FFF2-40B4-BE49-F238E27FC236}">
                <a16:creationId xmlns:a16="http://schemas.microsoft.com/office/drawing/2014/main" id="{AE3E11FC-6634-63E8-F9C1-30F4256290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501" y="4548571"/>
            <a:ext cx="8208912" cy="4620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Mistral Ai icon SVG Vector &amp; PNG Free ...">
            <a:extLst>
              <a:ext uri="{FF2B5EF4-FFF2-40B4-BE49-F238E27FC236}">
                <a16:creationId xmlns:a16="http://schemas.microsoft.com/office/drawing/2014/main" id="{5E7EB05F-C392-704C-E209-41743B38A4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07517" y="4709703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Perplexity Logo, symbol, meaning ...">
            <a:extLst>
              <a:ext uri="{FF2B5EF4-FFF2-40B4-BE49-F238E27FC236}">
                <a16:creationId xmlns:a16="http://schemas.microsoft.com/office/drawing/2014/main" id="{49B4A4BF-D97D-3F6D-F4CB-5A60C873D5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59445" y="7140860"/>
            <a:ext cx="3388102" cy="1897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Alibaba Launched QwQ-32B : Is It Better ...">
            <a:extLst>
              <a:ext uri="{FF2B5EF4-FFF2-40B4-BE49-F238E27FC236}">
                <a16:creationId xmlns:a16="http://schemas.microsoft.com/office/drawing/2014/main" id="{C04302A8-B1AD-F5FA-026F-AFE952BD914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33" r="30283" b="18703"/>
          <a:stretch/>
        </p:blipFill>
        <p:spPr bwMode="auto">
          <a:xfrm>
            <a:off x="17583283" y="4725305"/>
            <a:ext cx="2486165" cy="2211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Podnaslov 2">
            <a:extLst>
              <a:ext uri="{FF2B5EF4-FFF2-40B4-BE49-F238E27FC236}">
                <a16:creationId xmlns:a16="http://schemas.microsoft.com/office/drawing/2014/main" id="{7895B61F-F868-A609-A9E8-BD2828E08C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42021" y="2968136"/>
            <a:ext cx="20702300" cy="864096"/>
          </a:xfrm>
        </p:spPr>
        <p:txBody>
          <a:bodyPr/>
          <a:lstStyle/>
          <a:p>
            <a:r>
              <a:rPr lang="hr-HR" sz="4400" b="0" dirty="0">
                <a:latin typeface="Camber Regular" pitchFamily="50" charset="0"/>
              </a:rPr>
              <a:t>Jer samo početnici i </a:t>
            </a:r>
            <a:r>
              <a:rPr lang="hr-HR" sz="4400" b="0" i="1" dirty="0">
                <a:latin typeface="Camber Regular" pitchFamily="50" charset="0"/>
              </a:rPr>
              <a:t>bezjaci </a:t>
            </a:r>
            <a:r>
              <a:rPr lang="hr-HR" sz="4400" b="0" dirty="0">
                <a:latin typeface="Camber Regular" pitchFamily="50" charset="0"/>
              </a:rPr>
              <a:t>imaju samo jednog AI asistenta! </a:t>
            </a:r>
            <a:r>
              <a:rPr lang="hr-HR" sz="4400" b="0" dirty="0">
                <a:latin typeface="Camber Regular" pitchFamily="50" charset="0"/>
                <a:sym typeface="Wingdings" panose="05000000000000000000" pitchFamily="2" charset="2"/>
              </a:rPr>
              <a:t></a:t>
            </a:r>
            <a:endParaRPr lang="hr-HR" sz="4400" b="0" dirty="0">
              <a:latin typeface="Camber Regular" pitchFamily="50" charset="0"/>
            </a:endParaRP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DA97293E-BB78-4B0A-1708-B29191B1FC01}"/>
              </a:ext>
            </a:extLst>
          </p:cNvPr>
          <p:cNvSpPr txBox="1">
            <a:spLocks/>
          </p:cNvSpPr>
          <p:nvPr/>
        </p:nvSpPr>
        <p:spPr>
          <a:xfrm>
            <a:off x="1242021" y="10245838"/>
            <a:ext cx="22610512" cy="1584176"/>
          </a:xfrm>
          <a:prstGeom prst="rect">
            <a:avLst/>
          </a:prstGeom>
        </p:spPr>
        <p:txBody>
          <a:bodyPr/>
          <a:lstStyle>
            <a:lvl1pPr marL="0" indent="0" algn="l" defTabSz="2176638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5000" b="1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1088319" indent="0" algn="ctr" defTabSz="2176638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6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2176638" indent="0" algn="ctr" defTabSz="2176638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5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3264957" indent="0" algn="ctr" defTabSz="2176638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4353276" indent="0" algn="ctr" defTabSz="2176638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5441594" indent="0" algn="ctr" defTabSz="2176638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9913" indent="0" algn="ctr" defTabSz="2176638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8232" indent="0" algn="ctr" defTabSz="2176638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6551" indent="0" algn="ctr" defTabSz="2176638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r-HR" sz="4000" b="0" dirty="0">
                <a:latin typeface="Camber Regular" pitchFamily="50" charset="0"/>
              </a:rPr>
              <a:t>Čak i najveći modeli po broju parametara nemaju obuhvaćen cijeli dostupan Internet, već samo (po njima) bitan dio njega, pa su razlike moguće i očekivane za netipične sadržaje</a:t>
            </a:r>
          </a:p>
        </p:txBody>
      </p:sp>
    </p:spTree>
    <p:extLst>
      <p:ext uri="{BB962C8B-B14F-4D97-AF65-F5344CB8AC3E}">
        <p14:creationId xmlns:p14="http://schemas.microsoft.com/office/powerpoint/2010/main" val="397328276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FF0099-1AFB-65CC-818C-709EA71A6F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slov 2">
            <a:extLst>
              <a:ext uri="{FF2B5EF4-FFF2-40B4-BE49-F238E27FC236}">
                <a16:creationId xmlns:a16="http://schemas.microsoft.com/office/drawing/2014/main" id="{6658A769-8986-8C03-A136-4A8D5DC063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62001" y="3205730"/>
            <a:ext cx="21134348" cy="936104"/>
          </a:xfrm>
        </p:spPr>
        <p:txBody>
          <a:bodyPr/>
          <a:lstStyle/>
          <a:p>
            <a:r>
              <a:rPr lang="hr-HR" sz="4400" b="0" dirty="0">
                <a:solidFill>
                  <a:schemeClr val="tx1"/>
                </a:solidFill>
                <a:latin typeface="Camber Regular" pitchFamily="50" charset="0"/>
              </a:rPr>
              <a:t>LM Studio </a:t>
            </a:r>
            <a:r>
              <a:rPr lang="hr-HR" sz="4400" b="0" dirty="0">
                <a:latin typeface="Camber Regular" pitchFamily="50" charset="0"/>
              </a:rPr>
              <a:t>- https://lmstudio.ai/</a:t>
            </a:r>
          </a:p>
        </p:txBody>
      </p:sp>
      <p:pic>
        <p:nvPicPr>
          <p:cNvPr id="7" name="Slika 6">
            <a:extLst>
              <a:ext uri="{FF2B5EF4-FFF2-40B4-BE49-F238E27FC236}">
                <a16:creationId xmlns:a16="http://schemas.microsoft.com/office/drawing/2014/main" id="{D98A6939-3BE2-19A4-855C-6BDD7B31D2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38565" y="4344104"/>
            <a:ext cx="10476131" cy="7607667"/>
          </a:xfrm>
          <a:prstGeom prst="rect">
            <a:avLst/>
          </a:prstGeom>
        </p:spPr>
      </p:pic>
      <p:sp>
        <p:nvSpPr>
          <p:cNvPr id="15" name="Naslov 1">
            <a:extLst>
              <a:ext uri="{FF2B5EF4-FFF2-40B4-BE49-F238E27FC236}">
                <a16:creationId xmlns:a16="http://schemas.microsoft.com/office/drawing/2014/main" id="{4582D495-263D-852B-DC67-C0BC29792A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62001" y="1386186"/>
            <a:ext cx="22790532" cy="1584176"/>
          </a:xfrm>
        </p:spPr>
        <p:txBody>
          <a:bodyPr/>
          <a:lstStyle/>
          <a:p>
            <a:r>
              <a:rPr lang="hr-HR" sz="6600" dirty="0">
                <a:latin typeface="Camber Regular" pitchFamily="50" charset="0"/>
              </a:rPr>
              <a:t>Isprobajte </a:t>
            </a:r>
            <a:r>
              <a:rPr lang="hr-HR" sz="6600" dirty="0" err="1">
                <a:latin typeface="Camber Regular" pitchFamily="50" charset="0"/>
              </a:rPr>
              <a:t>open</a:t>
            </a:r>
            <a:r>
              <a:rPr lang="hr-HR" sz="6600" dirty="0">
                <a:latin typeface="Camber Regular" pitchFamily="50" charset="0"/>
              </a:rPr>
              <a:t> </a:t>
            </a:r>
            <a:r>
              <a:rPr lang="hr-HR" sz="6600" dirty="0" err="1">
                <a:latin typeface="Camber Regular" pitchFamily="50" charset="0"/>
              </a:rPr>
              <a:t>source</a:t>
            </a:r>
            <a:r>
              <a:rPr lang="hr-HR" sz="6600" dirty="0">
                <a:latin typeface="Camber Regular" pitchFamily="50" charset="0"/>
              </a:rPr>
              <a:t> LLM-ove na vlastitom računalu!</a:t>
            </a:r>
          </a:p>
        </p:txBody>
      </p:sp>
    </p:spTree>
    <p:extLst>
      <p:ext uri="{BB962C8B-B14F-4D97-AF65-F5344CB8AC3E}">
        <p14:creationId xmlns:p14="http://schemas.microsoft.com/office/powerpoint/2010/main" val="4663461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8C77A0-9990-9182-2A3E-E03141EC02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C4F49638-37F5-D2C9-2EA4-4F2524D156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62001" y="1386186"/>
            <a:ext cx="22790532" cy="1584176"/>
          </a:xfrm>
        </p:spPr>
        <p:txBody>
          <a:bodyPr/>
          <a:lstStyle/>
          <a:p>
            <a:r>
              <a:rPr lang="hr-HR" sz="6600" dirty="0">
                <a:latin typeface="Camber Regular" pitchFamily="50" charset="0"/>
              </a:rPr>
              <a:t>Isprobajte </a:t>
            </a:r>
            <a:r>
              <a:rPr lang="hr-HR" sz="6600" dirty="0" err="1">
                <a:latin typeface="Camber Regular" pitchFamily="50" charset="0"/>
              </a:rPr>
              <a:t>open</a:t>
            </a:r>
            <a:r>
              <a:rPr lang="hr-HR" sz="6600" dirty="0">
                <a:latin typeface="Camber Regular" pitchFamily="50" charset="0"/>
              </a:rPr>
              <a:t> </a:t>
            </a:r>
            <a:r>
              <a:rPr lang="hr-HR" sz="6600" dirty="0" err="1">
                <a:latin typeface="Camber Regular" pitchFamily="50" charset="0"/>
              </a:rPr>
              <a:t>source</a:t>
            </a:r>
            <a:r>
              <a:rPr lang="hr-HR" sz="6600" dirty="0">
                <a:latin typeface="Camber Regular" pitchFamily="50" charset="0"/>
              </a:rPr>
              <a:t> LLM-ove na vlastitom računalu!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EC0945B7-F93E-F50F-1AB3-A703CB1606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62001" y="3205730"/>
            <a:ext cx="13141460" cy="936104"/>
          </a:xfrm>
        </p:spPr>
        <p:txBody>
          <a:bodyPr/>
          <a:lstStyle/>
          <a:p>
            <a:r>
              <a:rPr lang="hr-HR" sz="4400" b="0" dirty="0">
                <a:solidFill>
                  <a:schemeClr val="tx1"/>
                </a:solidFill>
                <a:latin typeface="Camber Regular" pitchFamily="50" charset="0"/>
              </a:rPr>
              <a:t>LM Studio </a:t>
            </a:r>
            <a:r>
              <a:rPr lang="hr-HR" sz="4400" b="0" dirty="0">
                <a:latin typeface="Camber Regular" pitchFamily="50" charset="0"/>
              </a:rPr>
              <a:t>- https://lmstudio.ai/</a:t>
            </a:r>
          </a:p>
        </p:txBody>
      </p:sp>
      <p:pic>
        <p:nvPicPr>
          <p:cNvPr id="10" name="Slika 9">
            <a:extLst>
              <a:ext uri="{FF2B5EF4-FFF2-40B4-BE49-F238E27FC236}">
                <a16:creationId xmlns:a16="http://schemas.microsoft.com/office/drawing/2014/main" id="{08918BF0-D000-C3DB-D771-34E5981790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62776" y="4162728"/>
            <a:ext cx="13638078" cy="7232570"/>
          </a:xfrm>
          <a:prstGeom prst="rect">
            <a:avLst/>
          </a:prstGeom>
        </p:spPr>
      </p:pic>
      <p:pic>
        <p:nvPicPr>
          <p:cNvPr id="12" name="Slika 11">
            <a:extLst>
              <a:ext uri="{FF2B5EF4-FFF2-40B4-BE49-F238E27FC236}">
                <a16:creationId xmlns:a16="http://schemas.microsoft.com/office/drawing/2014/main" id="{23910D86-D40C-770C-27BA-FD62BFE863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2001" y="5490642"/>
            <a:ext cx="8049840" cy="3767811"/>
          </a:xfrm>
          <a:prstGeom prst="rect">
            <a:avLst/>
          </a:prstGeom>
        </p:spPr>
      </p:pic>
      <p:sp>
        <p:nvSpPr>
          <p:cNvPr id="4" name="TekstniOkvir 3">
            <a:extLst>
              <a:ext uri="{FF2B5EF4-FFF2-40B4-BE49-F238E27FC236}">
                <a16:creationId xmlns:a16="http://schemas.microsoft.com/office/drawing/2014/main" id="{7B78D19F-AD48-CF36-ABF7-0B495879CD59}"/>
              </a:ext>
            </a:extLst>
          </p:cNvPr>
          <p:cNvSpPr txBox="1"/>
          <p:nvPr/>
        </p:nvSpPr>
        <p:spPr>
          <a:xfrm>
            <a:off x="2466157" y="9803972"/>
            <a:ext cx="5641689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/>
              <a:t>Modeli instalirani na mom uredskom laptopu</a:t>
            </a:r>
          </a:p>
        </p:txBody>
      </p:sp>
      <p:sp>
        <p:nvSpPr>
          <p:cNvPr id="5" name="TekstniOkvir 4">
            <a:extLst>
              <a:ext uri="{FF2B5EF4-FFF2-40B4-BE49-F238E27FC236}">
                <a16:creationId xmlns:a16="http://schemas.microsoft.com/office/drawing/2014/main" id="{7CADE16E-1B40-2134-4D56-19A02A46EA94}"/>
              </a:ext>
            </a:extLst>
          </p:cNvPr>
          <p:cNvSpPr txBox="1"/>
          <p:nvPr/>
        </p:nvSpPr>
        <p:spPr>
          <a:xfrm>
            <a:off x="9862776" y="11287759"/>
            <a:ext cx="13638078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/>
              <a:t>Discovery: modeli koji se mogu preuzeti s </a:t>
            </a:r>
            <a:r>
              <a:rPr lang="hr-HR" dirty="0" err="1"/>
              <a:t>Hugging</a:t>
            </a:r>
            <a:r>
              <a:rPr lang="hr-HR" dirty="0"/>
              <a:t> </a:t>
            </a:r>
            <a:r>
              <a:rPr lang="hr-HR" dirty="0" err="1"/>
              <a:t>Facea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37993724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799F5E-D9FE-9BF9-8BDA-BC48FE258D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0F4D9CEB-B718-0CFC-5269-E982172E77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62001" y="1386186"/>
            <a:ext cx="22934548" cy="1584176"/>
          </a:xfrm>
        </p:spPr>
        <p:txBody>
          <a:bodyPr/>
          <a:lstStyle/>
          <a:p>
            <a:r>
              <a:rPr lang="hr-HR" sz="6600" dirty="0">
                <a:latin typeface="Camber Regular" pitchFamily="50" charset="0"/>
              </a:rPr>
              <a:t>Isprobajte </a:t>
            </a:r>
            <a:r>
              <a:rPr lang="hr-HR" sz="6600" dirty="0" err="1">
                <a:latin typeface="Camber Regular" pitchFamily="50" charset="0"/>
              </a:rPr>
              <a:t>open</a:t>
            </a:r>
            <a:r>
              <a:rPr lang="hr-HR" sz="6600" dirty="0">
                <a:latin typeface="Camber Regular" pitchFamily="50" charset="0"/>
              </a:rPr>
              <a:t> </a:t>
            </a:r>
            <a:r>
              <a:rPr lang="hr-HR" sz="6600" dirty="0" err="1">
                <a:latin typeface="Camber Regular" pitchFamily="50" charset="0"/>
              </a:rPr>
              <a:t>source</a:t>
            </a:r>
            <a:r>
              <a:rPr lang="hr-HR" sz="6600" dirty="0">
                <a:latin typeface="Camber Regular" pitchFamily="50" charset="0"/>
              </a:rPr>
              <a:t> LLM… od drugog </a:t>
            </a:r>
            <a:r>
              <a:rPr lang="hr-HR" sz="6600" dirty="0" err="1">
                <a:latin typeface="Camber Regular" pitchFamily="50" charset="0"/>
              </a:rPr>
              <a:t>nuditelja</a:t>
            </a:r>
            <a:r>
              <a:rPr lang="hr-HR" sz="6600" dirty="0">
                <a:latin typeface="Camber Regular" pitchFamily="50" charset="0"/>
              </a:rPr>
              <a:t> usluge!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2E32ADB6-8A06-2FB5-4BD8-29267ADFDE4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62001" y="3205730"/>
            <a:ext cx="22214468" cy="1852864"/>
          </a:xfrm>
        </p:spPr>
        <p:txBody>
          <a:bodyPr/>
          <a:lstStyle/>
          <a:p>
            <a:r>
              <a:rPr lang="hr-HR" sz="4400" b="0" dirty="0" err="1">
                <a:latin typeface="Camber Regular" pitchFamily="50" charset="0"/>
              </a:rPr>
              <a:t>Perplexity</a:t>
            </a:r>
            <a:r>
              <a:rPr lang="hr-HR" sz="4400" b="0" dirty="0">
                <a:latin typeface="Camber Regular" pitchFamily="50" charset="0"/>
              </a:rPr>
              <a:t>- </a:t>
            </a:r>
            <a:r>
              <a:rPr lang="hr-HR" sz="4400" b="0" dirty="0">
                <a:latin typeface="Camber Regular" pitchFamily="50" charset="0"/>
                <a:hlinkClick r:id="rId2"/>
              </a:rPr>
              <a:t>https://perplexity.ai/</a:t>
            </a:r>
            <a:r>
              <a:rPr lang="hr-HR" sz="4400" b="0" dirty="0">
                <a:latin typeface="Camber Regular" pitchFamily="50" charset="0"/>
              </a:rPr>
              <a:t> - Pro inačica dostupna T-</a:t>
            </a:r>
            <a:r>
              <a:rPr lang="hr-HR" sz="4400" b="0" dirty="0" err="1">
                <a:latin typeface="Camber Regular" pitchFamily="50" charset="0"/>
              </a:rPr>
              <a:t>Com</a:t>
            </a:r>
            <a:r>
              <a:rPr lang="hr-HR" sz="4400" b="0" dirty="0">
                <a:latin typeface="Camber Regular" pitchFamily="50" charset="0"/>
              </a:rPr>
              <a:t> </a:t>
            </a:r>
            <a:r>
              <a:rPr lang="hr-HR" sz="4400" b="0" dirty="0" err="1">
                <a:latin typeface="Camber Regular" pitchFamily="50" charset="0"/>
              </a:rPr>
              <a:t>Magenta</a:t>
            </a:r>
            <a:r>
              <a:rPr lang="hr-HR" sz="4400" b="0" dirty="0">
                <a:latin typeface="Camber Regular" pitchFamily="50" charset="0"/>
              </a:rPr>
              <a:t> korisnicima!</a:t>
            </a:r>
          </a:p>
          <a:p>
            <a:r>
              <a:rPr lang="hr-HR" sz="4400" b="0" dirty="0">
                <a:latin typeface="Camber Regular" pitchFamily="50" charset="0"/>
              </a:rPr>
              <a:t>U ponudi i: </a:t>
            </a:r>
            <a:r>
              <a:rPr lang="hr-HR" sz="4400" b="0" dirty="0" err="1">
                <a:latin typeface="Camber Regular" pitchFamily="50" charset="0"/>
              </a:rPr>
              <a:t>DeepSeek</a:t>
            </a:r>
            <a:r>
              <a:rPr lang="hr-HR" sz="4400" b="0" dirty="0">
                <a:latin typeface="Camber Regular" pitchFamily="50" charset="0"/>
              </a:rPr>
              <a:t> puni model + doučen (post-</a:t>
            </a:r>
            <a:r>
              <a:rPr lang="hr-HR" sz="4400" b="0" dirty="0" err="1">
                <a:latin typeface="Camber Regular" pitchFamily="50" charset="0"/>
              </a:rPr>
              <a:t>trained</a:t>
            </a:r>
            <a:r>
              <a:rPr lang="hr-HR" sz="4400" b="0" dirty="0">
                <a:latin typeface="Camber Regular" pitchFamily="50" charset="0"/>
              </a:rPr>
              <a:t>) sa „zabranjenim sadržajima”!</a:t>
            </a:r>
          </a:p>
        </p:txBody>
      </p:sp>
      <p:pic>
        <p:nvPicPr>
          <p:cNvPr id="3074" name="Picture 2" descr="Multimedia | Hrvatski Telekom d.d.">
            <a:extLst>
              <a:ext uri="{FF2B5EF4-FFF2-40B4-BE49-F238E27FC236}">
                <a16:creationId xmlns:a16="http://schemas.microsoft.com/office/drawing/2014/main" id="{4FF9879B-01D0-7841-4B60-FEAD46DA75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98271" y="6210722"/>
            <a:ext cx="19431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Slika 8" descr="Slika na kojoj se prikazuje Font, grafika, grafički dizajn, snimka zaslona&#10;&#10;Sadržaj generiran umjetnom inteligencijom može biti netočan.">
            <a:extLst>
              <a:ext uri="{FF2B5EF4-FFF2-40B4-BE49-F238E27FC236}">
                <a16:creationId xmlns:a16="http://schemas.microsoft.com/office/drawing/2014/main" id="{F7B93D63-F14F-8B0C-19CD-E71D8F058D8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11706" y="4905778"/>
            <a:ext cx="4366885" cy="1099971"/>
          </a:xfrm>
          <a:prstGeom prst="rect">
            <a:avLst/>
          </a:prstGeom>
        </p:spPr>
      </p:pic>
      <p:pic>
        <p:nvPicPr>
          <p:cNvPr id="5" name="Slika 4">
            <a:extLst>
              <a:ext uri="{FF2B5EF4-FFF2-40B4-BE49-F238E27FC236}">
                <a16:creationId xmlns:a16="http://schemas.microsoft.com/office/drawing/2014/main" id="{CAA9B97B-6E6D-2CBD-1E60-EB153C8A4CB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30154" y="5058594"/>
            <a:ext cx="14311600" cy="6363251"/>
          </a:xfrm>
          <a:prstGeom prst="rect">
            <a:avLst/>
          </a:prstGeom>
        </p:spPr>
      </p:pic>
      <p:pic>
        <p:nvPicPr>
          <p:cNvPr id="7" name="Slika 6">
            <a:extLst>
              <a:ext uri="{FF2B5EF4-FFF2-40B4-BE49-F238E27FC236}">
                <a16:creationId xmlns:a16="http://schemas.microsoft.com/office/drawing/2014/main" id="{77B0FBFB-CD0D-D6DE-C43F-ED129D6F9CC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011655" y="5308789"/>
            <a:ext cx="2872989" cy="2331922"/>
          </a:xfrm>
          <a:prstGeom prst="rect">
            <a:avLst/>
          </a:prstGeom>
        </p:spPr>
      </p:pic>
      <p:sp>
        <p:nvSpPr>
          <p:cNvPr id="4" name="Elipsa 3">
            <a:extLst>
              <a:ext uri="{FF2B5EF4-FFF2-40B4-BE49-F238E27FC236}">
                <a16:creationId xmlns:a16="http://schemas.microsoft.com/office/drawing/2014/main" id="{3D1F3A40-D2EF-FCD4-C205-229B06A46248}"/>
              </a:ext>
            </a:extLst>
          </p:cNvPr>
          <p:cNvSpPr/>
          <p:nvPr/>
        </p:nvSpPr>
        <p:spPr>
          <a:xfrm>
            <a:off x="15909906" y="6674642"/>
            <a:ext cx="2974737" cy="472184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6" name="Elipsa 5">
            <a:extLst>
              <a:ext uri="{FF2B5EF4-FFF2-40B4-BE49-F238E27FC236}">
                <a16:creationId xmlns:a16="http://schemas.microsoft.com/office/drawing/2014/main" id="{B85D1531-1AD0-6A83-3EA5-47EE7D29541A}"/>
              </a:ext>
            </a:extLst>
          </p:cNvPr>
          <p:cNvSpPr/>
          <p:nvPr/>
        </p:nvSpPr>
        <p:spPr>
          <a:xfrm>
            <a:off x="3762065" y="5778674"/>
            <a:ext cx="7489068" cy="720079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45788688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D1B957-39CF-66EC-6031-5B73B8F963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slov 2">
            <a:extLst>
              <a:ext uri="{FF2B5EF4-FFF2-40B4-BE49-F238E27FC236}">
                <a16:creationId xmlns:a16="http://schemas.microsoft.com/office/drawing/2014/main" id="{B494CB4C-AB0E-CB76-D100-F4521A3909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53989" y="2646326"/>
            <a:ext cx="21134348" cy="936104"/>
          </a:xfrm>
        </p:spPr>
        <p:txBody>
          <a:bodyPr/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hr-HR" sz="4400" b="0" dirty="0" err="1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Hugging</a:t>
            </a:r>
            <a:r>
              <a:rPr lang="hr-HR" sz="4400" b="0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 Face </a:t>
            </a:r>
            <a:r>
              <a:rPr lang="hr-HR" sz="4400" b="0" dirty="0">
                <a:latin typeface="Camber Regular" pitchFamily="50" charset="0"/>
              </a:rPr>
              <a:t>- </a:t>
            </a:r>
            <a:r>
              <a:rPr lang="hr-HR" sz="4400" b="0" dirty="0">
                <a:latin typeface="Camber Regular" pitchFamily="50" charset="0"/>
                <a:hlinkClick r:id="rId2"/>
              </a:rPr>
              <a:t>https://huggingface.co/</a:t>
            </a:r>
            <a:r>
              <a:rPr lang="hr-HR" sz="4400" b="0" dirty="0">
                <a:latin typeface="Camber Regular" pitchFamily="50" charset="0"/>
              </a:rPr>
              <a:t>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hr-HR" sz="4400" b="0" dirty="0">
              <a:latin typeface="Camber Regular" pitchFamily="50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hr-HR" sz="4400" b="0" dirty="0">
              <a:latin typeface="Camber Regular" pitchFamily="50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hr-HR" sz="4400" b="0" dirty="0">
              <a:latin typeface="Camber Regular" pitchFamily="50" charset="0"/>
            </a:endParaRPr>
          </a:p>
        </p:txBody>
      </p:sp>
      <p:pic>
        <p:nvPicPr>
          <p:cNvPr id="1026" name="Picture 2" descr="Democratizing AI: The Hugging Face Ethos of Accessible ML">
            <a:extLst>
              <a:ext uri="{FF2B5EF4-FFF2-40B4-BE49-F238E27FC236}">
                <a16:creationId xmlns:a16="http://schemas.microsoft.com/office/drawing/2014/main" id="{1B369E55-EAEB-04C8-A05A-8EE0B99846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59845" y="66039"/>
            <a:ext cx="5760641" cy="3840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Slika 6">
            <a:extLst>
              <a:ext uri="{FF2B5EF4-FFF2-40B4-BE49-F238E27FC236}">
                <a16:creationId xmlns:a16="http://schemas.microsoft.com/office/drawing/2014/main" id="{13F0D9D1-844B-7740-30A6-B634ADAF18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83291" y="3618434"/>
            <a:ext cx="16716714" cy="8269289"/>
          </a:xfrm>
          <a:prstGeom prst="rect">
            <a:avLst/>
          </a:prstGeom>
        </p:spPr>
      </p:pic>
      <p:sp>
        <p:nvSpPr>
          <p:cNvPr id="6" name="Naslov 1">
            <a:extLst>
              <a:ext uri="{FF2B5EF4-FFF2-40B4-BE49-F238E27FC236}">
                <a16:creationId xmlns:a16="http://schemas.microsoft.com/office/drawing/2014/main" id="{DC6169C1-F49B-5789-07D5-D20178D0EC9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42022" y="1314178"/>
            <a:ext cx="22178464" cy="1584176"/>
          </a:xfrm>
        </p:spPr>
        <p:txBody>
          <a:bodyPr/>
          <a:lstStyle/>
          <a:p>
            <a:r>
              <a:rPr lang="hr-HR" sz="6600" dirty="0">
                <a:latin typeface="Camber Regular" pitchFamily="50" charset="0"/>
              </a:rPr>
              <a:t>Ako ste tehnički napredniji…</a:t>
            </a:r>
          </a:p>
        </p:txBody>
      </p:sp>
    </p:spTree>
    <p:extLst>
      <p:ext uri="{BB962C8B-B14F-4D97-AF65-F5344CB8AC3E}">
        <p14:creationId xmlns:p14="http://schemas.microsoft.com/office/powerpoint/2010/main" val="323547651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C5936F-B04B-057D-DF79-74EDD94830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5FF32CC-87A0-0D56-1FE6-56CCE83FCB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62001" y="1386186"/>
            <a:ext cx="22178464" cy="1584176"/>
          </a:xfrm>
        </p:spPr>
        <p:txBody>
          <a:bodyPr/>
          <a:lstStyle/>
          <a:p>
            <a:r>
              <a:rPr lang="hr-HR" sz="6600" dirty="0">
                <a:latin typeface="Camber Regular" pitchFamily="50" charset="0"/>
              </a:rPr>
              <a:t>Razgovarajte s AI iz svog programa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2D4623F1-311C-A66E-7564-5E17EFA7B8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34009" y="3186386"/>
            <a:ext cx="21134348" cy="936104"/>
          </a:xfrm>
        </p:spPr>
        <p:txBody>
          <a:bodyPr/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hr-HR" sz="4400" b="0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Python i programska biblioteka </a:t>
            </a:r>
            <a:r>
              <a:rPr lang="hr-HR" sz="4400" b="0" dirty="0" err="1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Hugging</a:t>
            </a:r>
            <a:r>
              <a:rPr lang="hr-HR" sz="4400" b="0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 Face </a:t>
            </a:r>
            <a:r>
              <a:rPr lang="hr-HR" sz="4400" b="0" dirty="0" err="1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transformers</a:t>
            </a:r>
            <a:endParaRPr lang="hr-HR" sz="4400" b="0" dirty="0">
              <a:latin typeface="Camber Regular" pitchFamily="50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hr-HR" sz="4400" b="0" dirty="0">
              <a:latin typeface="Camber Regular" pitchFamily="50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hr-HR" sz="4400" b="0" dirty="0">
              <a:latin typeface="Camber Regular" pitchFamily="50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hr-HR" sz="4400" b="0" dirty="0">
              <a:latin typeface="Camber Regular" pitchFamily="50" charset="0"/>
            </a:endParaRPr>
          </a:p>
        </p:txBody>
      </p:sp>
      <p:pic>
        <p:nvPicPr>
          <p:cNvPr id="1026" name="Picture 2" descr="Democratizing AI: The Hugging Face Ethos of Accessible ML">
            <a:extLst>
              <a:ext uri="{FF2B5EF4-FFF2-40B4-BE49-F238E27FC236}">
                <a16:creationId xmlns:a16="http://schemas.microsoft.com/office/drawing/2014/main" id="{3AA34404-3CB3-D225-74C1-4F625F59A9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3822" y="234058"/>
            <a:ext cx="6192688" cy="4128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niOkvir 3">
            <a:extLst>
              <a:ext uri="{FF2B5EF4-FFF2-40B4-BE49-F238E27FC236}">
                <a16:creationId xmlns:a16="http://schemas.microsoft.com/office/drawing/2014/main" id="{30B4B9B5-CBD0-D7D6-C384-2576E87F9432}"/>
              </a:ext>
            </a:extLst>
          </p:cNvPr>
          <p:cNvSpPr txBox="1"/>
          <p:nvPr/>
        </p:nvSpPr>
        <p:spPr>
          <a:xfrm>
            <a:off x="1448395" y="4609559"/>
            <a:ext cx="8224496" cy="7540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dirty="0"/>
              <a:t>Instalacija:    </a:t>
            </a:r>
            <a:r>
              <a:rPr lang="en-US" dirty="0"/>
              <a:t>pip install transformers</a:t>
            </a:r>
          </a:p>
        </p:txBody>
      </p:sp>
      <p:sp>
        <p:nvSpPr>
          <p:cNvPr id="5" name="TekstniOkvir 4">
            <a:extLst>
              <a:ext uri="{FF2B5EF4-FFF2-40B4-BE49-F238E27FC236}">
                <a16:creationId xmlns:a16="http://schemas.microsoft.com/office/drawing/2014/main" id="{C0BB11DA-EA8E-68A7-E532-EDB153CFCE8B}"/>
              </a:ext>
            </a:extLst>
          </p:cNvPr>
          <p:cNvSpPr txBox="1"/>
          <p:nvPr/>
        </p:nvSpPr>
        <p:spPr>
          <a:xfrm>
            <a:off x="1448395" y="6210722"/>
            <a:ext cx="22433385" cy="1938992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4000" dirty="0"/>
              <a:t>from transformers import pipeline</a:t>
            </a:r>
          </a:p>
          <a:p>
            <a:r>
              <a:rPr lang="en-US" sz="4000" dirty="0"/>
              <a:t>generator = pipeline("text-generation", model="gpt2-medium")</a:t>
            </a:r>
          </a:p>
          <a:p>
            <a:r>
              <a:rPr lang="en-US" sz="4000" dirty="0"/>
              <a:t>print(generator("</a:t>
            </a:r>
            <a:r>
              <a:rPr lang="en-US" sz="4000" dirty="0">
                <a:solidFill>
                  <a:srgbClr val="FFFF00"/>
                </a:solidFill>
              </a:rPr>
              <a:t>What are the most important fields of digital maturity of universities?</a:t>
            </a:r>
            <a:r>
              <a:rPr lang="en-US" sz="4000" dirty="0"/>
              <a:t>", </a:t>
            </a:r>
            <a:r>
              <a:rPr lang="en-US" sz="4000" dirty="0" err="1"/>
              <a:t>max_length</a:t>
            </a:r>
            <a:r>
              <a:rPr lang="en-US" sz="4000" dirty="0"/>
              <a:t>=500))</a:t>
            </a:r>
          </a:p>
        </p:txBody>
      </p:sp>
    </p:spTree>
    <p:extLst>
      <p:ext uri="{BB962C8B-B14F-4D97-AF65-F5344CB8AC3E}">
        <p14:creationId xmlns:p14="http://schemas.microsoft.com/office/powerpoint/2010/main" val="42565409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E8990F-18ED-25BC-3729-33E8D779A1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3FB630F5-F0C7-DA1E-2348-4C3CE59CCCB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62001" y="1386186"/>
            <a:ext cx="22178464" cy="1584176"/>
          </a:xfrm>
        </p:spPr>
        <p:txBody>
          <a:bodyPr/>
          <a:lstStyle/>
          <a:p>
            <a:r>
              <a:rPr lang="hr-HR" sz="6600" dirty="0">
                <a:latin typeface="Camber Regular" pitchFamily="50" charset="0"/>
              </a:rPr>
              <a:t>Razgovarajte s AI iz svog programa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08B8B237-BD89-A4A1-3466-2821E63112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62001" y="3205730"/>
            <a:ext cx="21134348" cy="936104"/>
          </a:xfrm>
        </p:spPr>
        <p:txBody>
          <a:bodyPr/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hr-HR" sz="4400" b="0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Python i Google </a:t>
            </a:r>
            <a:r>
              <a:rPr lang="hr-HR" sz="4400" b="0" dirty="0" err="1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Gemini</a:t>
            </a:r>
            <a:r>
              <a:rPr lang="hr-HR" sz="4400" b="0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 API</a:t>
            </a:r>
            <a:endParaRPr lang="hr-HR" sz="4400" b="0" dirty="0">
              <a:latin typeface="Camber Regular" pitchFamily="50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hr-HR" sz="4400" b="0" dirty="0">
              <a:latin typeface="Camber Regular" pitchFamily="50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hr-HR" sz="4400" b="0" dirty="0">
              <a:latin typeface="Camber Regular" pitchFamily="50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hr-HR" sz="4400" b="0" dirty="0">
              <a:latin typeface="Camber Regular" pitchFamily="50" charset="0"/>
            </a:endParaRPr>
          </a:p>
        </p:txBody>
      </p:sp>
      <p:sp>
        <p:nvSpPr>
          <p:cNvPr id="5" name="TekstniOkvir 4">
            <a:extLst>
              <a:ext uri="{FF2B5EF4-FFF2-40B4-BE49-F238E27FC236}">
                <a16:creationId xmlns:a16="http://schemas.microsoft.com/office/drawing/2014/main" id="{004E67FB-6AA1-2C13-4E56-A97D33C5AEB1}"/>
              </a:ext>
            </a:extLst>
          </p:cNvPr>
          <p:cNvSpPr txBox="1"/>
          <p:nvPr/>
        </p:nvSpPr>
        <p:spPr>
          <a:xfrm>
            <a:off x="1045609" y="4770562"/>
            <a:ext cx="17771981" cy="3785652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4000" dirty="0"/>
              <a:t>import </a:t>
            </a:r>
            <a:r>
              <a:rPr lang="en-US" sz="4000" dirty="0" err="1"/>
              <a:t>google.generativeai</a:t>
            </a:r>
            <a:r>
              <a:rPr lang="en-US" sz="4000" dirty="0"/>
              <a:t> as </a:t>
            </a:r>
            <a:r>
              <a:rPr lang="en-US" sz="4000" dirty="0" err="1"/>
              <a:t>genai</a:t>
            </a:r>
            <a:endParaRPr lang="en-US" sz="4000" dirty="0"/>
          </a:p>
          <a:p>
            <a:r>
              <a:rPr lang="en-US" sz="4000" dirty="0" err="1"/>
              <a:t>genai.configure</a:t>
            </a:r>
            <a:r>
              <a:rPr lang="en-US" sz="4000" dirty="0"/>
              <a:t>(</a:t>
            </a:r>
            <a:r>
              <a:rPr lang="en-US" sz="4000" dirty="0" err="1"/>
              <a:t>api_key</a:t>
            </a:r>
            <a:r>
              <a:rPr lang="en-US" sz="4000" dirty="0"/>
              <a:t>="AI</a:t>
            </a:r>
            <a:r>
              <a:rPr lang="hr-HR" sz="4000" dirty="0"/>
              <a:t>***************</a:t>
            </a:r>
            <a:r>
              <a:rPr lang="en-US" sz="4000" dirty="0"/>
              <a:t>")</a:t>
            </a:r>
            <a:r>
              <a:rPr lang="hr-HR" sz="4000" dirty="0"/>
              <a:t> //Upiši svoj </a:t>
            </a:r>
            <a:r>
              <a:rPr lang="en-US" sz="4000" dirty="0"/>
              <a:t>Google Gemini API </a:t>
            </a:r>
            <a:r>
              <a:rPr lang="hr-HR" sz="4000" dirty="0"/>
              <a:t>ključ</a:t>
            </a:r>
            <a:endParaRPr lang="en-US" sz="4000" dirty="0"/>
          </a:p>
          <a:p>
            <a:r>
              <a:rPr lang="en-US" sz="4000" dirty="0"/>
              <a:t>model = </a:t>
            </a:r>
            <a:r>
              <a:rPr lang="en-US" sz="4000" dirty="0" err="1"/>
              <a:t>genai.GenerativeModel</a:t>
            </a:r>
            <a:r>
              <a:rPr lang="en-US" sz="4000" dirty="0"/>
              <a:t>("gemini-1.5-pro-002")</a:t>
            </a:r>
            <a:r>
              <a:rPr lang="hr-HR" sz="4000" dirty="0"/>
              <a:t>  //Učitaj </a:t>
            </a:r>
            <a:r>
              <a:rPr lang="en-US" sz="4000" dirty="0"/>
              <a:t>Gemini model</a:t>
            </a:r>
          </a:p>
          <a:p>
            <a:r>
              <a:rPr lang="en-US" sz="4000" dirty="0"/>
              <a:t>prompt = input("</a:t>
            </a:r>
            <a:r>
              <a:rPr lang="en-US" sz="4000" dirty="0" err="1"/>
              <a:t>Postavi</a:t>
            </a:r>
            <a:r>
              <a:rPr lang="en-US" sz="4000" dirty="0"/>
              <a:t> </a:t>
            </a:r>
            <a:r>
              <a:rPr lang="en-US" sz="4000" dirty="0" err="1"/>
              <a:t>pitanje</a:t>
            </a:r>
            <a:r>
              <a:rPr lang="en-US" sz="4000" dirty="0"/>
              <a:t> </a:t>
            </a:r>
            <a:r>
              <a:rPr lang="en-US" sz="4000" dirty="0" err="1"/>
              <a:t>Geminiju</a:t>
            </a:r>
            <a:r>
              <a:rPr lang="en-US" sz="4000" dirty="0"/>
              <a:t>: ")</a:t>
            </a:r>
            <a:r>
              <a:rPr lang="hr-HR" sz="4000" dirty="0"/>
              <a:t>  //Postavi pitanje</a:t>
            </a:r>
            <a:endParaRPr lang="en-US" sz="4000" dirty="0"/>
          </a:p>
          <a:p>
            <a:r>
              <a:rPr lang="en-US" sz="4000" dirty="0"/>
              <a:t>response = </a:t>
            </a:r>
            <a:r>
              <a:rPr lang="en-US" sz="4000" dirty="0" err="1"/>
              <a:t>model.generate_content</a:t>
            </a:r>
            <a:r>
              <a:rPr lang="en-US" sz="4000" dirty="0"/>
              <a:t>(prompt)</a:t>
            </a:r>
            <a:r>
              <a:rPr lang="hr-HR" sz="4000" dirty="0"/>
              <a:t>  //Dobij odgovor</a:t>
            </a:r>
            <a:endParaRPr lang="en-US" sz="4000" dirty="0"/>
          </a:p>
          <a:p>
            <a:r>
              <a:rPr lang="en-US" sz="4000" dirty="0"/>
              <a:t>print(</a:t>
            </a:r>
            <a:r>
              <a:rPr lang="en-US" sz="4000" dirty="0" err="1"/>
              <a:t>response.text</a:t>
            </a:r>
            <a:r>
              <a:rPr lang="en-US" sz="4000" dirty="0"/>
              <a:t>)</a:t>
            </a:r>
            <a:r>
              <a:rPr lang="hr-HR" sz="4000" dirty="0"/>
              <a:t>  //</a:t>
            </a:r>
            <a:r>
              <a:rPr lang="en-US" sz="4000" dirty="0"/>
              <a:t> </a:t>
            </a:r>
            <a:r>
              <a:rPr lang="hr-HR" sz="4000" dirty="0"/>
              <a:t>Ispiši odgovor</a:t>
            </a:r>
            <a:endParaRPr lang="en-US" sz="4000" dirty="0"/>
          </a:p>
        </p:txBody>
      </p:sp>
      <p:pic>
        <p:nvPicPr>
          <p:cNvPr id="6" name="Picture 2" descr="Gemini (language model) - Wikipedia">
            <a:extLst>
              <a:ext uri="{FF2B5EF4-FFF2-40B4-BE49-F238E27FC236}">
                <a16:creationId xmlns:a16="http://schemas.microsoft.com/office/drawing/2014/main" id="{E8572ACE-5297-7CD9-D60A-936448F3F2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35909" y="1171656"/>
            <a:ext cx="4298242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382600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85F8AE-5008-21D8-31AE-AB4BC659CC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6715E7B3-E995-323C-0811-9C16599798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62001" y="882130"/>
            <a:ext cx="22934548" cy="1584176"/>
          </a:xfrm>
        </p:spPr>
        <p:txBody>
          <a:bodyPr/>
          <a:lstStyle/>
          <a:p>
            <a:r>
              <a:rPr lang="hr-HR" sz="6600" dirty="0">
                <a:latin typeface="Camber Regular" pitchFamily="50" charset="0"/>
              </a:rPr>
              <a:t>Vanjske aplikacije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BBC903A8-B662-32F2-7394-45977729C4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62001" y="2322290"/>
            <a:ext cx="22214468" cy="2068888"/>
          </a:xfrm>
        </p:spPr>
        <p:txBody>
          <a:bodyPr/>
          <a:lstStyle/>
          <a:p>
            <a:r>
              <a:rPr lang="hr-HR" sz="4400" b="0" dirty="0">
                <a:latin typeface="Camber Regular" pitchFamily="50" charset="0"/>
              </a:rPr>
              <a:t>Iz </a:t>
            </a:r>
            <a:r>
              <a:rPr lang="hr-HR" sz="4400" b="0" dirty="0" err="1">
                <a:latin typeface="Camber Regular" pitchFamily="50" charset="0"/>
              </a:rPr>
              <a:t>ChatGPT</a:t>
            </a:r>
            <a:r>
              <a:rPr lang="hr-HR" sz="4400" b="0" dirty="0">
                <a:latin typeface="Camber Regular" pitchFamily="50" charset="0"/>
              </a:rPr>
              <a:t>-ja možete pozvati vanjske „aplikacije” za analitiku i vizualizaciju</a:t>
            </a:r>
          </a:p>
          <a:p>
            <a:r>
              <a:rPr lang="hr-HR" sz="4400" b="0" dirty="0">
                <a:latin typeface="Camber Regular" pitchFamily="50" charset="0"/>
              </a:rPr>
              <a:t>Možete i zatražiti i sadržaje iz drugog velikog modela – npr. sliku iz DALL-E3</a:t>
            </a:r>
          </a:p>
        </p:txBody>
      </p:sp>
      <p:sp>
        <p:nvSpPr>
          <p:cNvPr id="4" name="Podnaslov 2">
            <a:extLst>
              <a:ext uri="{FF2B5EF4-FFF2-40B4-BE49-F238E27FC236}">
                <a16:creationId xmlns:a16="http://schemas.microsoft.com/office/drawing/2014/main" id="{26F14CC2-83A4-6CAD-58E6-0847118833AE}"/>
              </a:ext>
            </a:extLst>
          </p:cNvPr>
          <p:cNvSpPr txBox="1">
            <a:spLocks/>
          </p:cNvSpPr>
          <p:nvPr/>
        </p:nvSpPr>
        <p:spPr>
          <a:xfrm>
            <a:off x="1098006" y="3932798"/>
            <a:ext cx="10068799" cy="916760"/>
          </a:xfrm>
          <a:prstGeom prst="rect">
            <a:avLst/>
          </a:prstGeom>
        </p:spPr>
        <p:txBody>
          <a:bodyPr/>
          <a:lstStyle>
            <a:lvl1pPr marL="0" indent="0" algn="l" defTabSz="2176638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5000" b="1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1088319" indent="0" algn="ctr" defTabSz="2176638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6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2176638" indent="0" algn="ctr" defTabSz="2176638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5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3264957" indent="0" algn="ctr" defTabSz="2176638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4353276" indent="0" algn="ctr" defTabSz="2176638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5441594" indent="0" algn="ctr" defTabSz="2176638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9913" indent="0" algn="ctr" defTabSz="2176638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8232" indent="0" algn="ctr" defTabSz="2176638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6551" indent="0" algn="ctr" defTabSz="2176638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r-HR" sz="4400" b="0" dirty="0">
                <a:latin typeface="Camber Regular" pitchFamily="50" charset="0"/>
              </a:rPr>
              <a:t>Kako procjenjivati njihovu otvorenost?</a:t>
            </a:r>
          </a:p>
        </p:txBody>
      </p:sp>
      <p:pic>
        <p:nvPicPr>
          <p:cNvPr id="6" name="Slika 5">
            <a:extLst>
              <a:ext uri="{FF2B5EF4-FFF2-40B4-BE49-F238E27FC236}">
                <a16:creationId xmlns:a16="http://schemas.microsoft.com/office/drawing/2014/main" id="{26AC2A87-2A67-DBC6-0702-0786D63CA1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2334" y="4881386"/>
            <a:ext cx="8268599" cy="7163888"/>
          </a:xfrm>
          <a:prstGeom prst="rect">
            <a:avLst/>
          </a:prstGeom>
        </p:spPr>
      </p:pic>
      <p:pic>
        <p:nvPicPr>
          <p:cNvPr id="8" name="Slika 7">
            <a:extLst>
              <a:ext uri="{FF2B5EF4-FFF2-40B4-BE49-F238E27FC236}">
                <a16:creationId xmlns:a16="http://schemas.microsoft.com/office/drawing/2014/main" id="{9ADF7AE9-5B5F-42F0-2EC9-754A4ED04C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51133" y="4218090"/>
            <a:ext cx="9865096" cy="7808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465721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28A1DC3C-EFB5-65AC-59A4-12C0CEB426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5997" y="1119743"/>
            <a:ext cx="21022985" cy="1968003"/>
          </a:xfrm>
        </p:spPr>
        <p:txBody>
          <a:bodyPr/>
          <a:lstStyle/>
          <a:p>
            <a:r>
              <a:rPr lang="hr-HR" sz="6600" dirty="0">
                <a:latin typeface="Camber Regular" pitchFamily="50" charset="0"/>
              </a:rPr>
              <a:t>Google AI studio - aistudio.google.com</a:t>
            </a:r>
            <a:endParaRPr lang="en-US" sz="6600" dirty="0">
              <a:latin typeface="Camber Regular" pitchFamily="50" charset="0"/>
            </a:endParaRPr>
          </a:p>
        </p:txBody>
      </p:sp>
      <p:pic>
        <p:nvPicPr>
          <p:cNvPr id="5" name="Slika 4">
            <a:extLst>
              <a:ext uri="{FF2B5EF4-FFF2-40B4-BE49-F238E27FC236}">
                <a16:creationId xmlns:a16="http://schemas.microsoft.com/office/drawing/2014/main" id="{5E371371-EEA2-01D2-CE9B-63CEFF7366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3217" y="2538314"/>
            <a:ext cx="19702293" cy="9052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32998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9244EA0-28E4-2AAB-3354-54262B2BB0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62001" y="1386186"/>
            <a:ext cx="22178464" cy="1584176"/>
          </a:xfrm>
        </p:spPr>
        <p:txBody>
          <a:bodyPr/>
          <a:lstStyle/>
          <a:p>
            <a:r>
              <a:rPr lang="hr-HR" sz="6600" dirty="0">
                <a:latin typeface="Camber Regular" pitchFamily="50" charset="0"/>
              </a:rPr>
              <a:t>Dobrodošli u svijet velikih jezičnih modela (LLM)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CC7D5EBD-DFFC-FDCA-353B-88973360959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34009" y="3186386"/>
            <a:ext cx="22106456" cy="7416824"/>
          </a:xfrm>
        </p:spPr>
        <p:txBody>
          <a:bodyPr/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hr-HR" sz="4400" b="0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Otvorenost = sloboda?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hr-HR" sz="4400" b="0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Borba za prevlast među kompanijama ali i državama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hr-HR" sz="4400" b="0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Aspekti: tehnološki, informacijski, pravni, etički… politički!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hr-HR" sz="4400" b="0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Balans između inovacija i sigurnosti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hr-HR" sz="4400" b="0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Cilj prezentacije: imati bolji uvid u pojam otvorenosti LLM-ova, moći sudjelovati u raspravi o budućnosti umjetne inteligencije i biti informiran o novim alatima i njihovim mogućnostima</a:t>
            </a:r>
          </a:p>
        </p:txBody>
      </p:sp>
    </p:spTree>
    <p:extLst>
      <p:ext uri="{BB962C8B-B14F-4D97-AF65-F5344CB8AC3E}">
        <p14:creationId xmlns:p14="http://schemas.microsoft.com/office/powerpoint/2010/main" val="157969856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8D90E79-218F-B591-9013-3042094F78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5997" y="1056444"/>
            <a:ext cx="22109024" cy="1825425"/>
          </a:xfrm>
        </p:spPr>
        <p:txBody>
          <a:bodyPr>
            <a:normAutofit/>
          </a:bodyPr>
          <a:lstStyle/>
          <a:p>
            <a:r>
              <a:rPr lang="hr-HR" sz="6600" dirty="0">
                <a:latin typeface="Camber Regular" pitchFamily="50" charset="0"/>
              </a:rPr>
              <a:t>Google </a:t>
            </a:r>
            <a:r>
              <a:rPr lang="hr-HR" sz="6600" dirty="0" err="1">
                <a:latin typeface="Camber Regular" pitchFamily="50" charset="0"/>
              </a:rPr>
              <a:t>NotebookLM</a:t>
            </a:r>
            <a:r>
              <a:rPr lang="hr-HR" sz="6600" dirty="0">
                <a:latin typeface="Camber Regular" pitchFamily="50" charset="0"/>
              </a:rPr>
              <a:t> – notebooklm.google.com</a:t>
            </a:r>
            <a:endParaRPr lang="en-US" sz="6600" dirty="0">
              <a:latin typeface="Camber Regular" pitchFamily="50" charset="0"/>
            </a:endParaRPr>
          </a:p>
        </p:txBody>
      </p:sp>
      <p:pic>
        <p:nvPicPr>
          <p:cNvPr id="4" name="Slika 3">
            <a:hlinkClick r:id="rId2"/>
            <a:extLst>
              <a:ext uri="{FF2B5EF4-FFF2-40B4-BE49-F238E27FC236}">
                <a16:creationId xmlns:a16="http://schemas.microsoft.com/office/drawing/2014/main" id="{572BA38C-4E35-1B50-956D-55D9E89C70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300" y="2613331"/>
            <a:ext cx="21930418" cy="8925983"/>
          </a:xfrm>
          <a:prstGeom prst="rect">
            <a:avLst/>
          </a:prstGeom>
        </p:spPr>
      </p:pic>
      <p:sp>
        <p:nvSpPr>
          <p:cNvPr id="3" name="Elipsa 2">
            <a:extLst>
              <a:ext uri="{FF2B5EF4-FFF2-40B4-BE49-F238E27FC236}">
                <a16:creationId xmlns:a16="http://schemas.microsoft.com/office/drawing/2014/main" id="{4E2F479B-571E-28FD-296D-523419EE32EC}"/>
              </a:ext>
            </a:extLst>
          </p:cNvPr>
          <p:cNvSpPr/>
          <p:nvPr/>
        </p:nvSpPr>
        <p:spPr>
          <a:xfrm>
            <a:off x="16003661" y="5130602"/>
            <a:ext cx="3600400" cy="108012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50955718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A3AF51-DDE7-A94C-2555-736B736593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DA27F11-3413-37E1-260F-5EB6D75EBD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5997" y="1056444"/>
            <a:ext cx="22109024" cy="1825425"/>
          </a:xfrm>
        </p:spPr>
        <p:txBody>
          <a:bodyPr>
            <a:normAutofit/>
          </a:bodyPr>
          <a:lstStyle/>
          <a:p>
            <a:r>
              <a:rPr lang="hr-HR" sz="6600" dirty="0">
                <a:latin typeface="Camber Regular" pitchFamily="50" charset="0"/>
              </a:rPr>
              <a:t>Google Sora</a:t>
            </a:r>
            <a:endParaRPr lang="en-US" sz="6600" dirty="0">
              <a:latin typeface="Camber Regular" pitchFamily="50" charset="0"/>
            </a:endParaRPr>
          </a:p>
        </p:txBody>
      </p:sp>
      <p:pic>
        <p:nvPicPr>
          <p:cNvPr id="5" name="Slika 4">
            <a:hlinkClick r:id="rId2"/>
            <a:extLst>
              <a:ext uri="{FF2B5EF4-FFF2-40B4-BE49-F238E27FC236}">
                <a16:creationId xmlns:a16="http://schemas.microsoft.com/office/drawing/2014/main" id="{B4A06B32-4E6D-0CEF-49ED-791E0FD4C5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4590" y="643488"/>
            <a:ext cx="16489832" cy="11038535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425AED08-E33E-AC9B-F742-7E976AFC677C}"/>
              </a:ext>
            </a:extLst>
          </p:cNvPr>
          <p:cNvSpPr txBox="1"/>
          <p:nvPr/>
        </p:nvSpPr>
        <p:spPr>
          <a:xfrm>
            <a:off x="1242021" y="2682330"/>
            <a:ext cx="4821970" cy="20774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/>
              <a:t>Googleov alat za stvaranje video zapisa </a:t>
            </a:r>
            <a:r>
              <a:rPr lang="hr-HR" dirty="0">
                <a:hlinkClick r:id="rId4" action="ppaction://hlinkfile"/>
              </a:rPr>
              <a:t>sora.com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38773066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FCFF3576-4443-D241-CBCF-80AC587833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46677" y="3402410"/>
            <a:ext cx="10081120" cy="1412911"/>
          </a:xfrm>
        </p:spPr>
        <p:txBody>
          <a:bodyPr/>
          <a:lstStyle/>
          <a:p>
            <a:r>
              <a:rPr lang="hr-HR" dirty="0">
                <a:latin typeface="Camber Regular" pitchFamily="50" charset="0"/>
              </a:rPr>
              <a:t>Hvala na pažnji!</a:t>
            </a:r>
            <a:endParaRPr lang="en-US" dirty="0">
              <a:latin typeface="Camber Regular" pitchFamily="50" charset="0"/>
            </a:endParaRP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75BEB428-E2FD-CAD8-84EA-07F44FCD57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3989" y="6642770"/>
            <a:ext cx="22754527" cy="5400600"/>
          </a:xfrm>
        </p:spPr>
        <p:txBody>
          <a:bodyPr/>
          <a:lstStyle/>
          <a:p>
            <a:pPr marL="0" indent="0" algn="ctr">
              <a:buNone/>
            </a:pPr>
            <a:r>
              <a:rPr lang="hr-HR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Hrvatska akademska i istraživačka mreža – CARNET</a:t>
            </a:r>
          </a:p>
          <a:p>
            <a:pPr marL="0" indent="0" algn="ctr">
              <a:buNone/>
            </a:pPr>
            <a:r>
              <a:rPr lang="hr-HR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Sektor za umjetnu inteligenciju</a:t>
            </a:r>
          </a:p>
          <a:p>
            <a:pPr marL="0" indent="0" algn="ctr">
              <a:buNone/>
            </a:pPr>
            <a:endParaRPr lang="hr-HR" dirty="0">
              <a:solidFill>
                <a:schemeClr val="tx2">
                  <a:lumMod val="50000"/>
                  <a:lumOff val="50000"/>
                </a:schemeClr>
              </a:solidFill>
              <a:latin typeface="Camber Regular" pitchFamily="50" charset="0"/>
            </a:endParaRPr>
          </a:p>
          <a:p>
            <a:pPr marL="0" indent="0" algn="ctr">
              <a:buNone/>
            </a:pPr>
            <a:r>
              <a:rPr lang="hr-HR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  <a:hlinkClick r:id="rId2"/>
              </a:rPr>
              <a:t>kristijan.zimmer@carnet.hr</a:t>
            </a:r>
            <a:endParaRPr lang="hr-HR" dirty="0">
              <a:solidFill>
                <a:schemeClr val="tx2">
                  <a:lumMod val="50000"/>
                  <a:lumOff val="50000"/>
                </a:schemeClr>
              </a:solidFill>
              <a:latin typeface="Camber Regular" pitchFamily="50" charset="0"/>
            </a:endParaRPr>
          </a:p>
          <a:p>
            <a:pPr marL="0" indent="0" algn="ctr">
              <a:buNone/>
            </a:pPr>
            <a:endParaRPr lang="hr-HR" sz="2000" dirty="0">
              <a:solidFill>
                <a:schemeClr val="tx2">
                  <a:lumMod val="50000"/>
                  <a:lumOff val="50000"/>
                </a:schemeClr>
              </a:solidFill>
              <a:latin typeface="Camber Regular" pitchFamily="50" charset="0"/>
            </a:endParaRPr>
          </a:p>
          <a:p>
            <a:pPr marL="0" indent="0" algn="ctr">
              <a:buNone/>
            </a:pPr>
            <a:endParaRPr lang="hr-HR" sz="3600" i="1" dirty="0">
              <a:solidFill>
                <a:schemeClr val="tx2">
                  <a:lumMod val="50000"/>
                  <a:lumOff val="50000"/>
                </a:schemeClr>
              </a:solidFill>
              <a:latin typeface="Camber Regular" pitchFamily="50" charset="0"/>
            </a:endParaRPr>
          </a:p>
          <a:p>
            <a:pPr marL="0" indent="0" algn="ctr">
              <a:buNone/>
            </a:pPr>
            <a:r>
              <a:rPr lang="hr-HR" sz="3600" i="1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Hvala na sugestijama kolegama iz CARNET-a: Juraju, Rikardu i Albertu te </a:t>
            </a:r>
            <a:r>
              <a:rPr lang="hr-HR" sz="3600" i="1" dirty="0" err="1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Alexiosu</a:t>
            </a:r>
            <a:r>
              <a:rPr lang="hr-HR" sz="3600" i="1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 </a:t>
            </a:r>
            <a:r>
              <a:rPr lang="hr-HR" sz="3600" i="1" dirty="0" err="1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Zavrasu</a:t>
            </a:r>
            <a:r>
              <a:rPr lang="hr-HR" sz="3600" i="1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 (Intel)</a:t>
            </a:r>
            <a:endParaRPr lang="en-US" sz="3600" i="1" dirty="0">
              <a:solidFill>
                <a:schemeClr val="tx2">
                  <a:lumMod val="50000"/>
                  <a:lumOff val="50000"/>
                </a:schemeClr>
              </a:solidFill>
              <a:latin typeface="Camber Regular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1983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niOkvir 4">
            <a:extLst>
              <a:ext uri="{FF2B5EF4-FFF2-40B4-BE49-F238E27FC236}">
                <a16:creationId xmlns:a16="http://schemas.microsoft.com/office/drawing/2014/main" id="{7DF22FEE-05B2-6A7D-2ECF-C01B58A56A5B}"/>
              </a:ext>
            </a:extLst>
          </p:cNvPr>
          <p:cNvSpPr txBox="1"/>
          <p:nvPr/>
        </p:nvSpPr>
        <p:spPr>
          <a:xfrm>
            <a:off x="1746077" y="2970362"/>
            <a:ext cx="2153039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r-HR" sz="4000" b="0" dirty="0" err="1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Russel</a:t>
            </a:r>
            <a:r>
              <a:rPr lang="hr-HR" sz="4000" b="0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 Nelson, OSI,  2006. u Zagrebu: „Ništa od Open </a:t>
            </a:r>
            <a:r>
              <a:rPr lang="hr-HR" sz="4000" b="0" dirty="0" err="1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sourcea</a:t>
            </a:r>
            <a:r>
              <a:rPr lang="hr-HR" sz="4000" b="0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 nikada nije izašlo iz Kine!”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4E21D2C4-AA17-CC46-DEA5-348241090B2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080" r="12127"/>
          <a:stretch/>
        </p:blipFill>
        <p:spPr bwMode="auto">
          <a:xfrm>
            <a:off x="17405929" y="3906466"/>
            <a:ext cx="5904656" cy="7892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Slika 6">
            <a:extLst>
              <a:ext uri="{FF2B5EF4-FFF2-40B4-BE49-F238E27FC236}">
                <a16:creationId xmlns:a16="http://schemas.microsoft.com/office/drawing/2014/main" id="{D4FC0DB2-EEDA-31EF-B0BC-0106394FED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0093" y="4044727"/>
            <a:ext cx="12025336" cy="4176122"/>
          </a:xfrm>
          <a:prstGeom prst="rect">
            <a:avLst/>
          </a:prstGeom>
        </p:spPr>
      </p:pic>
      <p:sp>
        <p:nvSpPr>
          <p:cNvPr id="9" name="TekstniOkvir 8">
            <a:extLst>
              <a:ext uri="{FF2B5EF4-FFF2-40B4-BE49-F238E27FC236}">
                <a16:creationId xmlns:a16="http://schemas.microsoft.com/office/drawing/2014/main" id="{753073E7-FBD5-05D8-4845-4D402B1DB611}"/>
              </a:ext>
            </a:extLst>
          </p:cNvPr>
          <p:cNvSpPr txBox="1"/>
          <p:nvPr/>
        </p:nvSpPr>
        <p:spPr>
          <a:xfrm>
            <a:off x="449933" y="12763450"/>
            <a:ext cx="2412268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r-HR" sz="2800" dirty="0"/>
              <a:t>https://novac.jutarnji.hr/novac/platforma/kinezi-razvili-novi-supermocan-i-besplatan-ai-model-ovo-je-prvi-korak-do-svetoga-grala-umjetne-inteligencije-15560241</a:t>
            </a:r>
          </a:p>
        </p:txBody>
      </p:sp>
      <p:pic>
        <p:nvPicPr>
          <p:cNvPr id="1028" name="Picture 4" descr="Image">
            <a:extLst>
              <a:ext uri="{FF2B5EF4-FFF2-40B4-BE49-F238E27FC236}">
                <a16:creationId xmlns:a16="http://schemas.microsoft.com/office/drawing/2014/main" id="{B34E4C19-EDA1-866F-4901-64CDCF7C5D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82981" y="8109189"/>
            <a:ext cx="6839121" cy="3860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kstniOkvir 10">
            <a:extLst>
              <a:ext uri="{FF2B5EF4-FFF2-40B4-BE49-F238E27FC236}">
                <a16:creationId xmlns:a16="http://schemas.microsoft.com/office/drawing/2014/main" id="{3908684E-EBAE-2061-18E5-87EAAEDA54FE}"/>
              </a:ext>
            </a:extLst>
          </p:cNvPr>
          <p:cNvSpPr txBox="1"/>
          <p:nvPr/>
        </p:nvSpPr>
        <p:spPr>
          <a:xfrm>
            <a:off x="1890093" y="8808568"/>
            <a:ext cx="6839121" cy="754053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>
            <a:spAutoFit/>
          </a:bodyPr>
          <a:lstStyle/>
          <a:p>
            <a:r>
              <a:rPr lang="hr-HR" b="0" i="0" dirty="0">
                <a:solidFill>
                  <a:srgbClr val="4A5565"/>
                </a:solidFill>
                <a:effectLst/>
                <a:latin typeface="Source Sans Pro" panose="020F0502020204030204" pitchFamily="34" charset="0"/>
              </a:rPr>
              <a:t> </a:t>
            </a:r>
            <a:r>
              <a:rPr lang="hr-HR" b="0" i="0" dirty="0" err="1">
                <a:solidFill>
                  <a:srgbClr val="4A5565"/>
                </a:solidFill>
                <a:effectLst/>
                <a:latin typeface="Source Sans Pro" panose="020F0502020204030204" pitchFamily="34" charset="0"/>
              </a:rPr>
              <a:t>Alibaba</a:t>
            </a:r>
            <a:r>
              <a:rPr lang="hr-HR" b="0" i="0" dirty="0">
                <a:solidFill>
                  <a:srgbClr val="4A5565"/>
                </a:solidFill>
                <a:effectLst/>
                <a:latin typeface="Source Sans Pro" panose="020F0502020204030204" pitchFamily="34" charset="0"/>
              </a:rPr>
              <a:t> </a:t>
            </a:r>
            <a:r>
              <a:rPr lang="hr-HR" b="0" i="0" dirty="0" err="1">
                <a:solidFill>
                  <a:srgbClr val="4A5565"/>
                </a:solidFill>
                <a:effectLst/>
                <a:latin typeface="Source Sans Pro" panose="020F0502020204030204" pitchFamily="34" charset="0"/>
              </a:rPr>
              <a:t>Quen</a:t>
            </a:r>
            <a:r>
              <a:rPr lang="hr-HR" b="0" i="0" dirty="0">
                <a:solidFill>
                  <a:srgbClr val="4A5565"/>
                </a:solidFill>
                <a:effectLst/>
                <a:latin typeface="Source Sans Pro" panose="020F0502020204030204" pitchFamily="34" charset="0"/>
              </a:rPr>
              <a:t> </a:t>
            </a:r>
            <a:r>
              <a:rPr lang="hr-HR" b="1" i="0" dirty="0">
                <a:solidFill>
                  <a:srgbClr val="4A5565"/>
                </a:solidFill>
                <a:effectLst/>
                <a:latin typeface="Source Sans Pro" panose="020F0502020204030204" pitchFamily="34" charset="0"/>
              </a:rPr>
              <a:t>QwQ-32B</a:t>
            </a:r>
            <a:endParaRPr lang="hr-HR" b="1" dirty="0"/>
          </a:p>
        </p:txBody>
      </p:sp>
      <p:sp>
        <p:nvSpPr>
          <p:cNvPr id="12" name="Naslov 1">
            <a:extLst>
              <a:ext uri="{FF2B5EF4-FFF2-40B4-BE49-F238E27FC236}">
                <a16:creationId xmlns:a16="http://schemas.microsoft.com/office/drawing/2014/main" id="{2ECDFD3A-F031-EEE1-7E97-78877B59F2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22041" y="1271485"/>
            <a:ext cx="22178464" cy="1584176"/>
          </a:xfrm>
        </p:spPr>
        <p:txBody>
          <a:bodyPr/>
          <a:lstStyle/>
          <a:p>
            <a:r>
              <a:rPr lang="hr-HR" sz="6600" dirty="0">
                <a:latin typeface="Camber Regular" pitchFamily="50" charset="0"/>
              </a:rPr>
              <a:t>Prije nego počnemo…</a:t>
            </a:r>
          </a:p>
        </p:txBody>
      </p:sp>
      <p:sp>
        <p:nvSpPr>
          <p:cNvPr id="13" name="Elipsa 12">
            <a:extLst>
              <a:ext uri="{FF2B5EF4-FFF2-40B4-BE49-F238E27FC236}">
                <a16:creationId xmlns:a16="http://schemas.microsoft.com/office/drawing/2014/main" id="{732855DB-D5FA-4733-7162-0F2BA571D3A6}"/>
              </a:ext>
            </a:extLst>
          </p:cNvPr>
          <p:cNvSpPr/>
          <p:nvPr/>
        </p:nvSpPr>
        <p:spPr>
          <a:xfrm>
            <a:off x="3258245" y="7485815"/>
            <a:ext cx="2448272" cy="45310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pic>
        <p:nvPicPr>
          <p:cNvPr id="2050" name="Picture 2" descr="Alibaba Launched QwQ-32B : Is It Better ...">
            <a:extLst>
              <a:ext uri="{FF2B5EF4-FFF2-40B4-BE49-F238E27FC236}">
                <a16:creationId xmlns:a16="http://schemas.microsoft.com/office/drawing/2014/main" id="{4D53FC87-FC13-476C-4EF0-EAED1873006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33" r="30283" b="18703"/>
          <a:stretch/>
        </p:blipFill>
        <p:spPr bwMode="auto">
          <a:xfrm>
            <a:off x="4066570" y="9883130"/>
            <a:ext cx="2486165" cy="2211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65700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7B910A-E974-292C-B3B5-71BC7D946C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105AA1C0-AED8-BD75-C346-AD1658172E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62001" y="1386186"/>
            <a:ext cx="22178464" cy="1584176"/>
          </a:xfrm>
        </p:spPr>
        <p:txBody>
          <a:bodyPr/>
          <a:lstStyle/>
          <a:p>
            <a:r>
              <a:rPr lang="hr-HR" sz="6600" dirty="0">
                <a:latin typeface="Camber Regular" pitchFamily="50" charset="0"/>
              </a:rPr>
              <a:t>Open </a:t>
            </a:r>
            <a:r>
              <a:rPr lang="hr-HR" sz="6600" dirty="0" err="1">
                <a:latin typeface="Camber Regular" pitchFamily="50" charset="0"/>
              </a:rPr>
              <a:t>Source</a:t>
            </a:r>
            <a:r>
              <a:rPr lang="hr-HR" sz="6600" dirty="0">
                <a:latin typeface="Camber Regular" pitchFamily="50" charset="0"/>
              </a:rPr>
              <a:t> </a:t>
            </a:r>
            <a:r>
              <a:rPr lang="hr-HR" sz="6600" dirty="0" err="1">
                <a:latin typeface="Camber Regular" pitchFamily="50" charset="0"/>
              </a:rPr>
              <a:t>Initiative</a:t>
            </a:r>
            <a:r>
              <a:rPr lang="hr-HR" sz="6600" dirty="0">
                <a:latin typeface="Camber Regular" pitchFamily="50" charset="0"/>
              </a:rPr>
              <a:t> (OSI)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6122D9CA-4624-5569-7294-4AA13DA6F0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34009" y="3186386"/>
            <a:ext cx="15445716" cy="8568952"/>
          </a:xfrm>
        </p:spPr>
        <p:txBody>
          <a:bodyPr/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hr-HR" sz="4400" b="0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Postoji već 27 godina i bavi se definicijom otvorenog koda (</a:t>
            </a:r>
            <a:r>
              <a:rPr lang="hr-HR" sz="4400" b="0" dirty="0" err="1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open</a:t>
            </a:r>
            <a:r>
              <a:rPr lang="hr-HR" sz="4400" b="0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 </a:t>
            </a:r>
            <a:r>
              <a:rPr lang="hr-HR" sz="4400" b="0" dirty="0" err="1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source</a:t>
            </a:r>
            <a:r>
              <a:rPr lang="hr-HR" sz="4400" b="0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) kao i analizom i „odobravanjem” brojnih </a:t>
            </a:r>
            <a:r>
              <a:rPr lang="hr-HR" sz="4400" b="0" dirty="0" err="1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open</a:t>
            </a:r>
            <a:r>
              <a:rPr lang="hr-HR" sz="4400" b="0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 </a:t>
            </a:r>
            <a:r>
              <a:rPr lang="hr-HR" sz="4400" b="0" dirty="0" err="1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source</a:t>
            </a:r>
            <a:r>
              <a:rPr lang="hr-HR" sz="4400" b="0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 licencija.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hr-HR" sz="4400" b="0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Temeljne vrijednosti otvorenog koda:</a:t>
            </a:r>
          </a:p>
          <a:p>
            <a:pPr marL="1431925" indent="-571500">
              <a:buFont typeface="Arial" panose="020B0604020202020204" pitchFamily="34" charset="0"/>
              <a:buChar char="•"/>
            </a:pPr>
            <a:r>
              <a:rPr lang="hr-HR" sz="4400" b="0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Slobodna upotreba programa </a:t>
            </a:r>
          </a:p>
          <a:p>
            <a:pPr marL="1431925" indent="-571500">
              <a:buFont typeface="Arial" panose="020B0604020202020204" pitchFamily="34" charset="0"/>
              <a:buChar char="•"/>
            </a:pPr>
            <a:r>
              <a:rPr lang="hr-HR" sz="4400" b="0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Slobodna analiza i distribucija (čitljivog) koda</a:t>
            </a:r>
          </a:p>
          <a:p>
            <a:pPr marL="1431925" indent="-571500">
              <a:buFont typeface="Arial" panose="020B0604020202020204" pitchFamily="34" charset="0"/>
              <a:buChar char="•"/>
            </a:pPr>
            <a:r>
              <a:rPr lang="hr-HR" sz="4400" b="0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Pravo na izmjenu koda</a:t>
            </a:r>
          </a:p>
          <a:p>
            <a:pPr marL="1431925" indent="-571500">
              <a:buFont typeface="Arial" panose="020B0604020202020204" pitchFamily="34" charset="0"/>
              <a:buChar char="•"/>
            </a:pPr>
            <a:r>
              <a:rPr lang="hr-HR" sz="4400" b="0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Distribucija izmijenjenog koda</a:t>
            </a:r>
          </a:p>
          <a:p>
            <a:pPr marL="1431925" indent="-571500">
              <a:buFont typeface="Arial" panose="020B0604020202020204" pitchFamily="34" charset="0"/>
              <a:buChar char="•"/>
            </a:pPr>
            <a:r>
              <a:rPr lang="hr-HR" sz="4400" b="0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Nema diskriminacije: osoba ili skupina, područja djelovanja, vrsta proizvoda, drugih softvera</a:t>
            </a:r>
          </a:p>
        </p:txBody>
      </p:sp>
      <p:pic>
        <p:nvPicPr>
          <p:cNvPr id="1026" name="Picture 2" descr="Open Source Initiative">
            <a:extLst>
              <a:ext uri="{FF2B5EF4-FFF2-40B4-BE49-F238E27FC236}">
                <a16:creationId xmlns:a16="http://schemas.microsoft.com/office/drawing/2014/main" id="{F0BA8326-7D87-21EF-4368-E5EF7A5D2E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79725" y="738115"/>
            <a:ext cx="4829882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Slika 4">
            <a:extLst>
              <a:ext uri="{FF2B5EF4-FFF2-40B4-BE49-F238E27FC236}">
                <a16:creationId xmlns:a16="http://schemas.microsoft.com/office/drawing/2014/main" id="{FBBE83FF-F405-0352-C8B6-A7C6449DCD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16022" y="3220357"/>
            <a:ext cx="6973983" cy="8174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9017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184782-406D-4E20-D870-01E1FA3D70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31F1440A-A332-55C5-0A3A-B7E965E9B7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62001" y="1386186"/>
            <a:ext cx="22178464" cy="1584176"/>
          </a:xfrm>
        </p:spPr>
        <p:txBody>
          <a:bodyPr/>
          <a:lstStyle/>
          <a:p>
            <a:r>
              <a:rPr lang="hr-HR" sz="6600" dirty="0">
                <a:latin typeface="Camber Regular" pitchFamily="50" charset="0"/>
              </a:rPr>
              <a:t>Zašto su LLM-ovi drugačiji?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85A84505-A08E-1577-6299-40D746A999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34009" y="3186386"/>
            <a:ext cx="18182020" cy="9145016"/>
          </a:xfrm>
        </p:spPr>
        <p:txBody>
          <a:bodyPr/>
          <a:lstStyle/>
          <a:p>
            <a:r>
              <a:rPr lang="hr-HR" sz="4400" b="0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Nije samo </a:t>
            </a:r>
            <a:r>
              <a:rPr lang="hr-HR" sz="4400" b="0" u="sng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izvorni kod</a:t>
            </a:r>
            <a:r>
              <a:rPr lang="hr-HR" sz="4400" b="0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! LLM-ovi su pravi „složenci”!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hr-HR" sz="4400" b="0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Model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hr-HR" sz="4400" b="0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Podaci (za treniranje, testiranje…)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hr-HR" sz="4400" b="0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Uputa kako doći do / nabaviti / licencirati podatke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hr-HR" sz="4400" b="0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Konfiguracija (parametri)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hr-HR" sz="4400" b="0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Težinski faktori (</a:t>
            </a:r>
            <a:r>
              <a:rPr lang="hr-HR" sz="4400" b="0" dirty="0" err="1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weights</a:t>
            </a:r>
            <a:r>
              <a:rPr lang="hr-HR" sz="4400" b="0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) – „znanje” koje je model stekao prilikom treniranja i putem kojeg ga se može prilagođavati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hr-HR" sz="4400" b="0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Naknadna (manja) treniranja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hr-HR" sz="4400" b="0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Dokumentacija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hr-HR" sz="4400" b="0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Znanstveni članci koji opisuju model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hr-HR" sz="4400" b="0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…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hr-HR" sz="4400" b="0" dirty="0">
              <a:latin typeface="Camber Regular" pitchFamily="50" charset="0"/>
            </a:endParaRPr>
          </a:p>
        </p:txBody>
      </p:sp>
      <p:pic>
        <p:nvPicPr>
          <p:cNvPr id="1026" name="Picture 2" descr="VIDEO: Složenac od krumpira, pancete i povrća">
            <a:extLst>
              <a:ext uri="{FF2B5EF4-FFF2-40B4-BE49-F238E27FC236}">
                <a16:creationId xmlns:a16="http://schemas.microsoft.com/office/drawing/2014/main" id="{00C08369-D2DA-4FC2-362C-403AF0FE5E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99605" y="1386186"/>
            <a:ext cx="7097184" cy="3992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niOkvir 3">
            <a:extLst>
              <a:ext uri="{FF2B5EF4-FFF2-40B4-BE49-F238E27FC236}">
                <a16:creationId xmlns:a16="http://schemas.microsoft.com/office/drawing/2014/main" id="{D5C06A26-9CB9-A01A-E24B-39BABD63269A}"/>
              </a:ext>
            </a:extLst>
          </p:cNvPr>
          <p:cNvSpPr txBox="1"/>
          <p:nvPr/>
        </p:nvSpPr>
        <p:spPr>
          <a:xfrm>
            <a:off x="18258880" y="5625596"/>
            <a:ext cx="2704202" cy="7540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dirty="0"/>
              <a:t>Složenac </a:t>
            </a:r>
            <a:r>
              <a:rPr lang="hr-HR" dirty="0">
                <a:sym typeface="Wingdings" panose="05000000000000000000" pitchFamily="2" charset="2"/>
              </a:rPr>
              <a:t>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0669993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E21984-9D7C-135D-1325-20645B2E00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89A60C2B-3B0A-2BF7-B7CD-00C15D5945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036887" y="5490642"/>
            <a:ext cx="6300700" cy="1584176"/>
          </a:xfrm>
        </p:spPr>
        <p:txBody>
          <a:bodyPr/>
          <a:lstStyle/>
          <a:p>
            <a:pPr algn="ctr"/>
            <a:r>
              <a:rPr lang="hr-HR" sz="6600" dirty="0">
                <a:latin typeface="Camber Regular" pitchFamily="50" charset="0"/>
              </a:rPr>
              <a:t>Podaci</a:t>
            </a:r>
          </a:p>
        </p:txBody>
      </p:sp>
      <p:sp>
        <p:nvSpPr>
          <p:cNvPr id="8" name="TekstniOkvir 7">
            <a:extLst>
              <a:ext uri="{FF2B5EF4-FFF2-40B4-BE49-F238E27FC236}">
                <a16:creationId xmlns:a16="http://schemas.microsoft.com/office/drawing/2014/main" id="{26E78996-7376-CC41-BE8F-6088C1ED3BCE}"/>
              </a:ext>
            </a:extLst>
          </p:cNvPr>
          <p:cNvSpPr txBox="1"/>
          <p:nvPr/>
        </p:nvSpPr>
        <p:spPr>
          <a:xfrm>
            <a:off x="10122440" y="11467306"/>
            <a:ext cx="40575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2400" dirty="0"/>
              <a:t>https://tiktokenizer.vercel.app/</a:t>
            </a:r>
          </a:p>
        </p:txBody>
      </p:sp>
    </p:spTree>
    <p:extLst>
      <p:ext uri="{BB962C8B-B14F-4D97-AF65-F5344CB8AC3E}">
        <p14:creationId xmlns:p14="http://schemas.microsoft.com/office/powerpoint/2010/main" val="30244704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133CFA-A3C3-4F74-9EC1-8741CBF345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6FE8D02E-36A1-6F16-0128-45DC6715C4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62001" y="1386186"/>
            <a:ext cx="22178464" cy="1584176"/>
          </a:xfrm>
        </p:spPr>
        <p:txBody>
          <a:bodyPr/>
          <a:lstStyle/>
          <a:p>
            <a:r>
              <a:rPr lang="hr-HR" sz="6600" dirty="0">
                <a:latin typeface="Camber Regular" pitchFamily="50" charset="0"/>
              </a:rPr>
              <a:t>Podaci za treniranje modela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7BF38E41-FD75-C808-537D-BEAA012601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34009" y="3186386"/>
            <a:ext cx="15445716" cy="8568952"/>
          </a:xfrm>
        </p:spPr>
        <p:txBody>
          <a:bodyPr/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hr-HR" sz="4400" b="0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Otvoreni (</a:t>
            </a:r>
            <a:r>
              <a:rPr lang="hr-HR" sz="4400" b="0" dirty="0" err="1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open</a:t>
            </a:r>
            <a:r>
              <a:rPr lang="hr-HR" sz="4400" b="0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)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hr-HR" sz="4400" b="0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Javni (</a:t>
            </a:r>
            <a:r>
              <a:rPr lang="hr-HR" sz="4400" b="0" dirty="0" err="1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public</a:t>
            </a:r>
            <a:r>
              <a:rPr lang="hr-HR" sz="4400" b="0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)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hr-HR" sz="4400" b="0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Dobavljivi (</a:t>
            </a:r>
            <a:r>
              <a:rPr lang="hr-HR" sz="4400" b="0" dirty="0" err="1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obtainable</a:t>
            </a:r>
            <a:r>
              <a:rPr lang="hr-HR" sz="4400" b="0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)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hr-HR" sz="4400" b="0" dirty="0" err="1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Nepodijeljivi</a:t>
            </a:r>
            <a:r>
              <a:rPr lang="hr-HR" sz="4400" b="0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 (</a:t>
            </a:r>
            <a:r>
              <a:rPr lang="hr-HR" sz="4400" b="0" dirty="0" err="1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non-shareable</a:t>
            </a:r>
            <a:r>
              <a:rPr lang="hr-HR" sz="4400" b="0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, </a:t>
            </a:r>
            <a:r>
              <a:rPr lang="hr-HR" sz="4400" b="0" dirty="0" err="1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non-public</a:t>
            </a:r>
            <a:r>
              <a:rPr lang="hr-HR" sz="4400" b="0" dirty="0">
                <a:solidFill>
                  <a:schemeClr val="tx2">
                    <a:lumMod val="50000"/>
                    <a:lumOff val="50000"/>
                  </a:schemeClr>
                </a:solidFill>
                <a:latin typeface="Camber Regular" pitchFamily="50" charset="0"/>
              </a:rPr>
              <a:t>)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hr-HR" sz="4400" b="0" dirty="0">
              <a:latin typeface="Camber Regular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42589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BDF9EE-E16E-7E56-DFA8-CD6C8A050A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40A5FD3-120F-6C41-8B64-50A60ADC06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62001" y="1386186"/>
            <a:ext cx="22862540" cy="1584176"/>
          </a:xfrm>
        </p:spPr>
        <p:txBody>
          <a:bodyPr/>
          <a:lstStyle/>
          <a:p>
            <a:r>
              <a:rPr lang="hr-HR" sz="6600" dirty="0">
                <a:latin typeface="Camber Regular" pitchFamily="50" charset="0"/>
              </a:rPr>
              <a:t>Došli smo i do globalnog problema podatkovnih resursa</a:t>
            </a:r>
          </a:p>
        </p:txBody>
      </p:sp>
      <p:pic>
        <p:nvPicPr>
          <p:cNvPr id="9" name="Slika 8">
            <a:extLst>
              <a:ext uri="{FF2B5EF4-FFF2-40B4-BE49-F238E27FC236}">
                <a16:creationId xmlns:a16="http://schemas.microsoft.com/office/drawing/2014/main" id="{403784E6-63FF-F311-943B-046945E942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77458" y="8987780"/>
            <a:ext cx="9400378" cy="2263502"/>
          </a:xfrm>
          <a:prstGeom prst="rect">
            <a:avLst/>
          </a:prstGeom>
        </p:spPr>
      </p:pic>
      <p:pic>
        <p:nvPicPr>
          <p:cNvPr id="11" name="Slika 10">
            <a:extLst>
              <a:ext uri="{FF2B5EF4-FFF2-40B4-BE49-F238E27FC236}">
                <a16:creationId xmlns:a16="http://schemas.microsoft.com/office/drawing/2014/main" id="{F5912C16-7554-DADF-C283-3D381F845D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3318" y="3009391"/>
            <a:ext cx="6671966" cy="8079044"/>
          </a:xfrm>
          <a:prstGeom prst="rect">
            <a:avLst/>
          </a:prstGeom>
        </p:spPr>
      </p:pic>
      <p:pic>
        <p:nvPicPr>
          <p:cNvPr id="15" name="Slika 14">
            <a:extLst>
              <a:ext uri="{FF2B5EF4-FFF2-40B4-BE49-F238E27FC236}">
                <a16:creationId xmlns:a16="http://schemas.microsoft.com/office/drawing/2014/main" id="{08F1A98F-C442-4947-7C04-0294440B12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416942" y="3690442"/>
            <a:ext cx="9217024" cy="4608512"/>
          </a:xfrm>
          <a:prstGeom prst="rect">
            <a:avLst/>
          </a:prstGeom>
        </p:spPr>
      </p:pic>
      <p:pic>
        <p:nvPicPr>
          <p:cNvPr id="4" name="Slika 3">
            <a:extLst>
              <a:ext uri="{FF2B5EF4-FFF2-40B4-BE49-F238E27FC236}">
                <a16:creationId xmlns:a16="http://schemas.microsoft.com/office/drawing/2014/main" id="{36916669-B1EC-C6BC-7D61-8D42CC16B2A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82781" y="4338514"/>
            <a:ext cx="5805904" cy="6138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6104395"/>
      </p:ext>
    </p:extLst>
  </p:cSld>
  <p:clrMapOvr>
    <a:masterClrMapping/>
  </p:clrMapOvr>
</p:sld>
</file>

<file path=ppt/theme/theme1.xml><?xml version="1.0" encoding="utf-8"?>
<a:theme xmlns:a="http://schemas.openxmlformats.org/drawingml/2006/main" name="CARNET">
  <a:themeElements>
    <a:clrScheme name="Carnet">
      <a:dk1>
        <a:srgbClr val="6D6E71"/>
      </a:dk1>
      <a:lt1>
        <a:srgbClr val="FFFFFF"/>
      </a:lt1>
      <a:dk2>
        <a:srgbClr val="262626"/>
      </a:dk2>
      <a:lt2>
        <a:srgbClr val="FFFFFF"/>
      </a:lt2>
      <a:accent1>
        <a:srgbClr val="39B54A"/>
      </a:accent1>
      <a:accent2>
        <a:srgbClr val="AE519F"/>
      </a:accent2>
      <a:accent3>
        <a:srgbClr val="1B75BC"/>
      </a:accent3>
      <a:accent4>
        <a:srgbClr val="6D6E71"/>
      </a:accent4>
      <a:accent5>
        <a:srgbClr val="39B54A"/>
      </a:accent5>
      <a:accent6>
        <a:srgbClr val="AE519F"/>
      </a:accent6>
      <a:hlink>
        <a:srgbClr val="39B54A"/>
      </a:hlink>
      <a:folHlink>
        <a:srgbClr val="6D6E7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ARNET tamn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ARNET brea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2747</TotalTime>
  <Words>1575</Words>
  <Application>Microsoft Office PowerPoint</Application>
  <PresentationFormat>Prilagođeno</PresentationFormat>
  <Paragraphs>175</Paragraphs>
  <Slides>32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6</vt:i4>
      </vt:variant>
      <vt:variant>
        <vt:lpstr>Tema</vt:lpstr>
      </vt:variant>
      <vt:variant>
        <vt:i4>3</vt:i4>
      </vt:variant>
      <vt:variant>
        <vt:lpstr>Naslovi slajdova</vt:lpstr>
      </vt:variant>
      <vt:variant>
        <vt:i4>32</vt:i4>
      </vt:variant>
    </vt:vector>
  </HeadingPairs>
  <TitlesOfParts>
    <vt:vector size="41" baseType="lpstr">
      <vt:lpstr>-apple-system</vt:lpstr>
      <vt:lpstr>Arial</vt:lpstr>
      <vt:lpstr>Calibri</vt:lpstr>
      <vt:lpstr>Camber Regular</vt:lpstr>
      <vt:lpstr>Source Sans Pro</vt:lpstr>
      <vt:lpstr>Wingdings</vt:lpstr>
      <vt:lpstr>CARNET</vt:lpstr>
      <vt:lpstr>CARNET tamno</vt:lpstr>
      <vt:lpstr>CARNET break</vt:lpstr>
      <vt:lpstr>Otvorena umjetna inteligencija</vt:lpstr>
      <vt:lpstr>PowerPoint prezentacija</vt:lpstr>
      <vt:lpstr>Dobrodošli u svijet velikih jezičnih modela (LLM)</vt:lpstr>
      <vt:lpstr>Prije nego počnemo…</vt:lpstr>
      <vt:lpstr>Open Source Initiative (OSI)</vt:lpstr>
      <vt:lpstr>Zašto su LLM-ovi drugačiji?</vt:lpstr>
      <vt:lpstr>Podaci</vt:lpstr>
      <vt:lpstr>Podaci za treniranje modela</vt:lpstr>
      <vt:lpstr>Došli smo i do globalnog problema podatkovnih resursa</vt:lpstr>
      <vt:lpstr>Što EU Uredba o umjetnoj inteligenciji (AI act) kaže o podacima</vt:lpstr>
      <vt:lpstr>Definicija otvorenosti</vt:lpstr>
      <vt:lpstr>Open Source AI Definition #OSAID</vt:lpstr>
      <vt:lpstr>The Open Source AI Definition – 1.0</vt:lpstr>
      <vt:lpstr>Bitni dijelovi definicije</vt:lpstr>
      <vt:lpstr>Primjeri realnih dilema</vt:lpstr>
      <vt:lpstr>Studija Signal Institute i Sveučilišta Carnegie Mellon</vt:lpstr>
      <vt:lpstr>The Model Openness Framework (MOF)</vt:lpstr>
      <vt:lpstr>The Model Openness Tool (MOT)</vt:lpstr>
      <vt:lpstr>U čemu je tajna DeepSeeka?</vt:lpstr>
      <vt:lpstr>Od kuda početi istraživati? (što možete napraviti kad dođete doma?)</vt:lpstr>
      <vt:lpstr>Imenujete vlastito AI Povjerenstvo!</vt:lpstr>
      <vt:lpstr>Isprobajte open source LLM-ove na vlastitom računalu!</vt:lpstr>
      <vt:lpstr>Isprobajte open source LLM-ove na vlastitom računalu!</vt:lpstr>
      <vt:lpstr>Isprobajte open source LLM… od drugog nuditelja usluge!</vt:lpstr>
      <vt:lpstr>Ako ste tehnički napredniji…</vt:lpstr>
      <vt:lpstr>Razgovarajte s AI iz svog programa</vt:lpstr>
      <vt:lpstr>Razgovarajte s AI iz svog programa</vt:lpstr>
      <vt:lpstr>Vanjske aplikacije</vt:lpstr>
      <vt:lpstr>Google AI studio - aistudio.google.com</vt:lpstr>
      <vt:lpstr>Google NotebookLM – notebooklm.google.com</vt:lpstr>
      <vt:lpstr>Google Sora</vt:lpstr>
      <vt:lpstr>Hvala na pažnji!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Kristijan Zimmer</dc:creator>
  <cp:lastModifiedBy>Kris</cp:lastModifiedBy>
  <cp:revision>112</cp:revision>
  <cp:lastPrinted>2025-03-06T09:58:07Z</cp:lastPrinted>
  <dcterms:created xsi:type="dcterms:W3CDTF">2017-12-11T16:04:34Z</dcterms:created>
  <dcterms:modified xsi:type="dcterms:W3CDTF">2025-03-11T11:37:28Z</dcterms:modified>
</cp:coreProperties>
</file>