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6" r:id="rId1"/>
    <p:sldMasterId id="2147483732" r:id="rId2"/>
  </p:sldMasterIdLst>
  <p:notesMasterIdLst>
    <p:notesMasterId r:id="rId33"/>
  </p:notesMasterIdLst>
  <p:handoutMasterIdLst>
    <p:handoutMasterId r:id="rId34"/>
  </p:handoutMasterIdLst>
  <p:sldIdLst>
    <p:sldId id="256" r:id="rId3"/>
    <p:sldId id="394" r:id="rId4"/>
    <p:sldId id="391" r:id="rId5"/>
    <p:sldId id="259" r:id="rId6"/>
    <p:sldId id="381" r:id="rId7"/>
    <p:sldId id="264" r:id="rId8"/>
    <p:sldId id="266" r:id="rId9"/>
    <p:sldId id="398" r:id="rId10"/>
    <p:sldId id="269" r:id="rId11"/>
    <p:sldId id="270" r:id="rId12"/>
    <p:sldId id="396" r:id="rId13"/>
    <p:sldId id="397" r:id="rId14"/>
    <p:sldId id="390" r:id="rId15"/>
    <p:sldId id="353" r:id="rId16"/>
    <p:sldId id="354" r:id="rId17"/>
    <p:sldId id="356" r:id="rId18"/>
    <p:sldId id="357" r:id="rId19"/>
    <p:sldId id="355" r:id="rId20"/>
    <p:sldId id="385" r:id="rId21"/>
    <p:sldId id="358" r:id="rId22"/>
    <p:sldId id="386" r:id="rId23"/>
    <p:sldId id="392" r:id="rId24"/>
    <p:sldId id="382" r:id="rId25"/>
    <p:sldId id="383" r:id="rId26"/>
    <p:sldId id="384" r:id="rId27"/>
    <p:sldId id="387" r:id="rId28"/>
    <p:sldId id="388" r:id="rId29"/>
    <p:sldId id="389" r:id="rId30"/>
    <p:sldId id="348" r:id="rId31"/>
    <p:sldId id="349" r:id="rId32"/>
  </p:sldIdLst>
  <p:sldSz cx="9144000" cy="5143500" type="screen16x9"/>
  <p:notesSz cx="6797675" cy="9926638"/>
  <p:defaultTextStyle>
    <a:defPPr>
      <a:defRPr lang="sr-Latn-R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1635"/>
    <a:srgbClr val="D2072A"/>
    <a:srgbClr val="C00000"/>
    <a:srgbClr val="D7182A"/>
    <a:srgbClr val="CC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53" autoAdjust="0"/>
    <p:restoredTop sz="95948" autoAdjust="0"/>
  </p:normalViewPr>
  <p:slideViewPr>
    <p:cSldViewPr snapToGrid="0">
      <p:cViewPr varScale="1">
        <p:scale>
          <a:sx n="113" d="100"/>
          <a:sy n="113" d="100"/>
        </p:scale>
        <p:origin x="269" y="91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3115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ce.unizg.hr/" TargetMode="External"/><Relationship Id="rId2" Type="http://schemas.openxmlformats.org/officeDocument/2006/relationships/image" Target="../media/image2.png"/><Relationship Id="rId1" Type="http://schemas.openxmlformats.org/officeDocument/2006/relationships/theme" Target="../theme/theme4.xml"/><Relationship Id="rId4" Type="http://schemas.openxmlformats.org/officeDocument/2006/relationships/image" Target="../media/image3.gif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853DB-230B-4F3D-B9BF-250411BF9C4B}" type="datetimeFigureOut">
              <a:rPr lang="hr-HR" smtClean="0"/>
              <a:t>29.10.2024.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A04F5-5F63-4D08-AD88-EB891A182B2F}" type="slidenum">
              <a:rPr lang="hr-HR" smtClean="0"/>
              <a:t>‹#›</a:t>
            </a:fld>
            <a:endParaRPr lang="hr-H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424" y="9029196"/>
            <a:ext cx="685385" cy="270000"/>
          </a:xfrm>
          <a:prstGeom prst="rect">
            <a:avLst/>
          </a:prstGeom>
        </p:spPr>
      </p:pic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2" y="8948196"/>
            <a:ext cx="11079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7418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ce.unizg.hr/" TargetMode="External"/><Relationship Id="rId2" Type="http://schemas.openxmlformats.org/officeDocument/2006/relationships/image" Target="../media/image2.png"/><Relationship Id="rId1" Type="http://schemas.openxmlformats.org/officeDocument/2006/relationships/theme" Target="../theme/theme3.xml"/><Relationship Id="rId4" Type="http://schemas.openxmlformats.org/officeDocument/2006/relationships/image" Target="../media/image3.gif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F9046-B63C-4A32-BE1A-8D8BC0B360B6}" type="datetimeFigureOut">
              <a:rPr lang="hr-HR" smtClean="0"/>
              <a:t>29.10.2024.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95B1D-EC5B-426D-9BEA-45F6C2B62C27}" type="slidenum">
              <a:rPr lang="hr-HR" smtClean="0"/>
              <a:t>‹#›</a:t>
            </a:fld>
            <a:endParaRPr lang="hr-H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424" y="9004812"/>
            <a:ext cx="685385" cy="270000"/>
          </a:xfrm>
          <a:prstGeom prst="rect">
            <a:avLst/>
          </a:prstGeom>
        </p:spPr>
      </p:pic>
      <p:pic>
        <p:nvPicPr>
          <p:cNvPr id="9" name="Picture 8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2" y="8923812"/>
            <a:ext cx="1107980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365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95B1D-EC5B-426D-9BEA-45F6C2B62C27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0394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rce.unizg.hr/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hyperlink" Target="http://www.srce.unizg.hr/otvoreni-pristup" TargetMode="Externa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datni naslovni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353A74F-4DD0-138A-975C-5030F8A829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00250" y="1947513"/>
            <a:ext cx="5143500" cy="542415"/>
          </a:xfrm>
        </p:spPr>
        <p:txBody>
          <a:bodyPr anchor="b">
            <a:normAutofit/>
          </a:bodyPr>
          <a:lstStyle>
            <a:lvl1pPr algn="ctr">
              <a:defRPr sz="23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hr-HR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25F8E03-8A89-5F11-2482-9205EF7B53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0250" y="2732813"/>
            <a:ext cx="5143500" cy="1241822"/>
          </a:xfr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  <a:lvl2pPr marL="257169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1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9" indent="0" algn="ctr">
              <a:buNone/>
              <a:defRPr sz="900"/>
            </a:lvl9pPr>
          </a:lstStyle>
          <a:p>
            <a:r>
              <a:rPr lang="hr-HR"/>
              <a:t>Kliknite da biste uredili stil podnaslova matrice</a:t>
            </a:r>
            <a:endParaRPr lang="hr-HR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F21C0B-EC09-4837-B2A6-D55A3986B074}"/>
              </a:ext>
            </a:extLst>
          </p:cNvPr>
          <p:cNvCxnSpPr>
            <a:cxnSpLocks/>
          </p:cNvCxnSpPr>
          <p:nvPr/>
        </p:nvCxnSpPr>
        <p:spPr>
          <a:xfrm>
            <a:off x="1615381" y="2611370"/>
            <a:ext cx="591502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801C58-8B03-4514-8919-2916CC7BB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/>
              <a:t>22.5.2024.</a:t>
            </a:r>
            <a:endParaRPr lang="hr-H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F23E58-7E92-466F-9C53-C8CC4874C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Webinari Srca - Izrada završnih digitalnih dokumenata kroz ISVU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33305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hr-HR"/>
              <a:t>Kliknite da biste uredili stil naslova matrice</a:t>
            </a:r>
            <a:endParaRPr lang="hr-H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A4C00A3-8776-D597-837E-E5B8F56EAE41}"/>
              </a:ext>
            </a:extLst>
          </p:cNvPr>
          <p:cNvCxnSpPr>
            <a:cxnSpLocks/>
          </p:cNvCxnSpPr>
          <p:nvPr/>
        </p:nvCxnSpPr>
        <p:spPr>
          <a:xfrm>
            <a:off x="472381" y="1103811"/>
            <a:ext cx="8235521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A435A82-00C5-4FAF-A070-5826349FB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/>
              <a:t>22.5.2024.</a:t>
            </a:r>
            <a:endParaRPr lang="hr-HR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8701E76-D4BD-4098-B7A4-0CE4DBA5F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Webinari Srca - Izrada završnih digitalnih dokumenata kroz ISVU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02201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273846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43133-84E4-438A-9797-31F583791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/>
              <a:t>22.5.2024.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B4EF4D-B2FC-4089-BB33-7AFA9E267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Webinari Srca - Izrada završnih digitalnih dokumenata kroz ISVU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504257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adnji slaj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5CFFBB-1656-4BC5-9791-61CE66541E14}"/>
              </a:ext>
            </a:extLst>
          </p:cNvPr>
          <p:cNvGrpSpPr/>
          <p:nvPr userDrawn="1"/>
        </p:nvGrpSpPr>
        <p:grpSpPr>
          <a:xfrm>
            <a:off x="891876" y="2915042"/>
            <a:ext cx="7360249" cy="1331593"/>
            <a:chOff x="989514" y="2915042"/>
            <a:chExt cx="7360249" cy="1331593"/>
          </a:xfrm>
        </p:grpSpPr>
        <p:sp>
          <p:nvSpPr>
            <p:cNvPr id="13" name="TextBox 7">
              <a:extLst>
                <a:ext uri="{FF2B5EF4-FFF2-40B4-BE49-F238E27FC236}">
                  <a16:creationId xmlns:a16="http://schemas.microsoft.com/office/drawing/2014/main" id="{AEDFD92A-D570-4044-74DA-54F7B23EEE49}"/>
                </a:ext>
              </a:extLst>
            </p:cNvPr>
            <p:cNvSpPr txBox="1"/>
            <p:nvPr userDrawn="1"/>
          </p:nvSpPr>
          <p:spPr>
            <a:xfrm>
              <a:off x="5801856" y="2915042"/>
              <a:ext cx="254790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hr-HR" sz="7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Srce politikom otvorenog pristupa široj javnosti osigurava dostupnost i korištenje svih rezultata rada Srca, a prvenstveno obrazovnih i stručnih informacija i sadržaja nastalih djelovanjem i radom Srca.</a:t>
              </a:r>
              <a:endParaRPr lang="hr-HR" sz="700" dirty="0">
                <a:solidFill>
                  <a:srgbClr val="CC3C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9">
              <a:extLst>
                <a:ext uri="{FF2B5EF4-FFF2-40B4-BE49-F238E27FC236}">
                  <a16:creationId xmlns:a16="http://schemas.microsoft.com/office/drawing/2014/main" id="{B1EFE6B7-D1D6-47CD-6EA4-D03F00A30F0E}"/>
                </a:ext>
              </a:extLst>
            </p:cNvPr>
            <p:cNvSpPr txBox="1"/>
            <p:nvPr userDrawn="1"/>
          </p:nvSpPr>
          <p:spPr>
            <a:xfrm>
              <a:off x="2731473" y="2918939"/>
              <a:ext cx="261070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/>
              <a:r>
                <a:rPr lang="pt-BR" sz="700" b="0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Ovo djelo je dano na korištenje pod licencom Creative Commons </a:t>
              </a:r>
              <a:r>
                <a:rPr lang="pt-BR" sz="700" b="0" i="1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Imenovanje-Dijeli pod istim uvjetima </a:t>
              </a:r>
              <a:r>
                <a:rPr lang="pt-BR" sz="700" b="0" i="0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4.0 međunarodna</a:t>
              </a:r>
              <a:r>
                <a:rPr lang="pt-BR" sz="700" b="0" kern="1200" dirty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.</a:t>
              </a:r>
              <a:endParaRPr lang="hr-HR" sz="700" b="1" u="none" kern="1200" dirty="0">
                <a:solidFill>
                  <a:srgbClr val="CC3C00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" name="TextBox 12">
              <a:extLst>
                <a:ext uri="{FF2B5EF4-FFF2-40B4-BE49-F238E27FC236}">
                  <a16:creationId xmlns:a16="http://schemas.microsoft.com/office/drawing/2014/main" id="{AAB90880-4F0D-7C1A-B069-4249B48B4087}"/>
                </a:ext>
              </a:extLst>
            </p:cNvPr>
            <p:cNvSpPr txBox="1"/>
            <p:nvPr userDrawn="1"/>
          </p:nvSpPr>
          <p:spPr>
            <a:xfrm>
              <a:off x="1115724" y="3599709"/>
              <a:ext cx="949299" cy="196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r-HR" sz="675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www.srce.unizg.hr</a:t>
              </a:r>
              <a:endParaRPr lang="hr-HR" sz="675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">
              <a:extLst>
                <a:ext uri="{FF2B5EF4-FFF2-40B4-BE49-F238E27FC236}">
                  <a16:creationId xmlns:a16="http://schemas.microsoft.com/office/drawing/2014/main" id="{0ECCBBAB-08B2-29D2-8D07-A6D32135129A}"/>
                </a:ext>
              </a:extLst>
            </p:cNvPr>
            <p:cNvSpPr/>
            <p:nvPr userDrawn="1"/>
          </p:nvSpPr>
          <p:spPr>
            <a:xfrm>
              <a:off x="2941549" y="3599709"/>
              <a:ext cx="2190554" cy="1962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r-HR" sz="675" b="1" u="sng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creativecommons.org/licenses/by-sa/4.0/deed.hr</a:t>
              </a:r>
            </a:p>
          </p:txBody>
        </p:sp>
        <p:sp>
          <p:nvSpPr>
            <p:cNvPr id="18" name="Rectangle 2">
              <a:extLst>
                <a:ext uri="{FF2B5EF4-FFF2-40B4-BE49-F238E27FC236}">
                  <a16:creationId xmlns:a16="http://schemas.microsoft.com/office/drawing/2014/main" id="{356471A3-9D15-19E7-C3C5-79A39F9FFFDA}"/>
                </a:ext>
              </a:extLst>
            </p:cNvPr>
            <p:cNvSpPr/>
            <p:nvPr userDrawn="1"/>
          </p:nvSpPr>
          <p:spPr>
            <a:xfrm>
              <a:off x="6257316" y="3599709"/>
              <a:ext cx="1636987" cy="1962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hr-HR" sz="675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www.srce.unizg.hr/otvoreni-pristup</a:t>
              </a:r>
              <a:endParaRPr lang="hr-HR" sz="675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9" name="Picture 14">
              <a:hlinkClick r:id="rId4"/>
              <a:extLst>
                <a:ext uri="{FF2B5EF4-FFF2-40B4-BE49-F238E27FC236}">
                  <a16:creationId xmlns:a16="http://schemas.microsoft.com/office/drawing/2014/main" id="{113E224B-D696-BF4A-9BF2-F98217CA18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3117" y="3976635"/>
              <a:ext cx="685385" cy="270000"/>
            </a:xfrm>
            <a:prstGeom prst="rect">
              <a:avLst/>
            </a:prstGeom>
          </p:spPr>
        </p:pic>
        <p:pic>
          <p:nvPicPr>
            <p:cNvPr id="20" name="Picture 16">
              <a:hlinkClick r:id="rId3"/>
              <a:extLst>
                <a:ext uri="{FF2B5EF4-FFF2-40B4-BE49-F238E27FC236}">
                  <a16:creationId xmlns:a16="http://schemas.microsoft.com/office/drawing/2014/main" id="{6127FA4B-F666-45C5-680E-5F8CB71DD35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9514" y="2918939"/>
              <a:ext cx="1201718" cy="468548"/>
            </a:xfrm>
            <a:prstGeom prst="rect">
              <a:avLst/>
            </a:prstGeom>
          </p:spPr>
        </p:pic>
        <p:pic>
          <p:nvPicPr>
            <p:cNvPr id="21" name="Picture 3">
              <a:extLst>
                <a:ext uri="{FF2B5EF4-FFF2-40B4-BE49-F238E27FC236}">
                  <a16:creationId xmlns:a16="http://schemas.microsoft.com/office/drawing/2014/main" id="{FD7B0D4E-3055-CD93-7A04-A2B4A44891A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2177" y="3983688"/>
              <a:ext cx="729299" cy="255894"/>
            </a:xfrm>
            <a:prstGeom prst="rect">
              <a:avLst/>
            </a:prstGeom>
          </p:spPr>
        </p:pic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38BBC1-AE76-4E31-A813-3AE66F387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/>
              <a:t>22.5.2024.</a:t>
            </a:r>
            <a:endParaRPr lang="hr-H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175A99-3C77-4CF2-A91F-6E58F7A38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Webinari Srca - Izrada završnih digitalnih dokumenata kroz ISVU</a:t>
            </a:r>
            <a:endParaRPr lang="hr-HR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9B63765A-0810-4DA2-BAA9-86CDB74EB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873" y="402695"/>
            <a:ext cx="6720254" cy="147592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3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Kliknite da biste uredili stil naslova matrice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6CA525B-2D2E-49E5-A9CA-61E7485C54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1873" y="2066393"/>
            <a:ext cx="6720254" cy="6008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  <a:lvl2pPr marL="257169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1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9" indent="0" algn="ctr">
              <a:buNone/>
              <a:defRPr sz="900"/>
            </a:lvl9pPr>
          </a:lstStyle>
          <a:p>
            <a:r>
              <a:rPr lang="en-US" dirty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42108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14062E9D-142C-F67B-5C19-22A0FB32C9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44601" y="1744197"/>
            <a:ext cx="5254797" cy="2384425"/>
          </a:xfrm>
          <a:prstGeom prst="rect">
            <a:avLst/>
          </a:prstGeom>
        </p:spPr>
        <p:txBody>
          <a:bodyPr/>
          <a:lstStyle/>
          <a:p>
            <a:r>
              <a:rPr lang="hr-HR"/>
              <a:t>Kliknite ikonu da biste dodali  sliku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897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lagođeni izg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5F123A9-AD7D-AED8-46ED-E29893A05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4487" y="2244113"/>
            <a:ext cx="5915025" cy="739412"/>
          </a:xfrm>
          <a:prstGeom prst="rect">
            <a:avLst/>
          </a:prstGeom>
        </p:spPr>
        <p:txBody>
          <a:bodyPr/>
          <a:lstStyle>
            <a:lvl1pPr algn="ctr"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Kliknite da biste uredili stil naslova matrice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BE4BFF0-D125-86A7-CCAE-B468AC558A40}"/>
              </a:ext>
            </a:extLst>
          </p:cNvPr>
          <p:cNvCxnSpPr>
            <a:cxnSpLocks/>
          </p:cNvCxnSpPr>
          <p:nvPr/>
        </p:nvCxnSpPr>
        <p:spPr>
          <a:xfrm>
            <a:off x="1614488" y="2977703"/>
            <a:ext cx="591502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Subtitle 2">
            <a:extLst>
              <a:ext uri="{FF2B5EF4-FFF2-40B4-BE49-F238E27FC236}">
                <a16:creationId xmlns:a16="http://schemas.microsoft.com/office/drawing/2014/main" id="{F2D2217B-1BDD-4FA1-B069-A04B3E2F90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00250" y="3101801"/>
            <a:ext cx="5143500" cy="124182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/>
            </a:lvl1pPr>
            <a:lvl2pPr marL="257169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1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9" indent="0" algn="ctr">
              <a:buNone/>
              <a:defRPr sz="900"/>
            </a:lvl9pPr>
          </a:lstStyle>
          <a:p>
            <a:r>
              <a:rPr lang="en-US" dirty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046884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hr-H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8CE25-8879-4D48-B4AD-189C8D4C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/>
              <a:t>22.5.2024.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274D94-8336-41CE-B88A-07D441B83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Webinari Srca - Izrada završnih digitalnih dokumenata kroz ISVU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10199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1748DB3-FA31-1911-AAF3-D9A18CECD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975" y="1874519"/>
            <a:ext cx="5915025" cy="37821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r>
              <a:rPr lang="hr-HR"/>
              <a:t>Kliknite da biste uredili stil naslova matrice</a:t>
            </a:r>
            <a:endParaRPr lang="hr-HR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D2558BF4-1C49-4404-8F31-516B6C444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50975" y="2422553"/>
            <a:ext cx="5915025" cy="112514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257169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3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0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6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1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18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34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75F42F8-6F72-C635-A622-A932D2286450}"/>
              </a:ext>
            </a:extLst>
          </p:cNvPr>
          <p:cNvCxnSpPr>
            <a:cxnSpLocks/>
          </p:cNvCxnSpPr>
          <p:nvPr/>
        </p:nvCxnSpPr>
        <p:spPr>
          <a:xfrm>
            <a:off x="1455440" y="2337643"/>
            <a:ext cx="591502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D18CF3-F27A-4CF7-88DA-6DE5ADBB0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/>
              <a:t>22.5.2024.</a:t>
            </a:r>
            <a:endParaRPr lang="hr-H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6D1D6D-C8A3-4CDF-B800-B23D48CEF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Webinari Srca - Izrada završnih digitalnih dokumenata kroz ISVU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5914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hr-HR"/>
              <a:t>Kliknite da biste uredili stil naslova matrice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27DA85-8210-4E8D-B374-3ED24910A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/>
              <a:t>22.5.2024.</a:t>
            </a:r>
            <a:endParaRPr lang="hr-H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F2D232-DF4A-4A1E-BF7E-F3A0332EF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Webinari Srca - Izrada završnih digitalnih dokumenata kroz ISVU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664290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273847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50" b="1"/>
            </a:lvl1pPr>
            <a:lvl2pPr marL="257169" indent="0">
              <a:buNone/>
              <a:defRPr sz="1125" b="1"/>
            </a:lvl2pPr>
            <a:lvl3pPr marL="514337" indent="0">
              <a:buNone/>
              <a:defRPr sz="1013" b="1"/>
            </a:lvl3pPr>
            <a:lvl4pPr marL="771506" indent="0">
              <a:buNone/>
              <a:defRPr sz="900" b="1"/>
            </a:lvl4pPr>
            <a:lvl5pPr marL="1028675" indent="0">
              <a:buNone/>
              <a:defRPr sz="900" b="1"/>
            </a:lvl5pPr>
            <a:lvl6pPr marL="1285843" indent="0">
              <a:buNone/>
              <a:defRPr sz="900" b="1"/>
            </a:lvl6pPr>
            <a:lvl7pPr marL="1543011" indent="0">
              <a:buNone/>
              <a:defRPr sz="900" b="1"/>
            </a:lvl7pPr>
            <a:lvl8pPr marL="1800180" indent="0">
              <a:buNone/>
              <a:defRPr sz="900" b="1"/>
            </a:lvl8pPr>
            <a:lvl9pPr marL="2057349" indent="0">
              <a:buNone/>
              <a:defRPr sz="9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4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50" b="1"/>
            </a:lvl1pPr>
            <a:lvl2pPr marL="257169" indent="0">
              <a:buNone/>
              <a:defRPr sz="1125" b="1"/>
            </a:lvl2pPr>
            <a:lvl3pPr marL="514337" indent="0">
              <a:buNone/>
              <a:defRPr sz="1013" b="1"/>
            </a:lvl3pPr>
            <a:lvl4pPr marL="771506" indent="0">
              <a:buNone/>
              <a:defRPr sz="900" b="1"/>
            </a:lvl4pPr>
            <a:lvl5pPr marL="1028675" indent="0">
              <a:buNone/>
              <a:defRPr sz="900" b="1"/>
            </a:lvl5pPr>
            <a:lvl6pPr marL="1285843" indent="0">
              <a:buNone/>
              <a:defRPr sz="900" b="1"/>
            </a:lvl6pPr>
            <a:lvl7pPr marL="1543011" indent="0">
              <a:buNone/>
              <a:defRPr sz="900" b="1"/>
            </a:lvl7pPr>
            <a:lvl8pPr marL="1800180" indent="0">
              <a:buNone/>
              <a:defRPr sz="900" b="1"/>
            </a:lvl8pPr>
            <a:lvl9pPr marL="2057349" indent="0">
              <a:buNone/>
              <a:defRPr sz="9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4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C4DA47-703A-4DA8-B646-C4526E216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/>
              <a:t>22.5.2024.</a:t>
            </a:r>
            <a:endParaRPr lang="hr-H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977B39-4152-427A-989E-29F97EE3B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Webinari Srca - Izrada završnih digitalnih dokumenata kroz ISVU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58597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CFEF19-0D93-24E5-035A-7045BEC950A8}"/>
              </a:ext>
            </a:extLst>
          </p:cNvPr>
          <p:cNvCxnSpPr>
            <a:cxnSpLocks/>
          </p:cNvCxnSpPr>
          <p:nvPr/>
        </p:nvCxnSpPr>
        <p:spPr>
          <a:xfrm>
            <a:off x="472381" y="1103811"/>
            <a:ext cx="8235521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40ABD-21B3-4DBF-9F7A-5E1926A6E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/>
              <a:t>22.5.2024.</a:t>
            </a:r>
            <a:endParaRPr lang="hr-H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201F9D-E111-475C-BADF-64FF933C5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Webinari Srca - Izrada završnih digitalnih dokumenata kroz ISVU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786540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5F2A4F-3A01-472D-BD9C-D4948A565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/>
              <a:t>22.5.2024.</a:t>
            </a:r>
            <a:endParaRPr lang="hr-H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7E9C3A-0250-4665-881A-700202FFE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Webinari Srca - Izrada završnih digitalnih dokumenata kroz ISVU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23897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9" cy="12001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300"/>
            </a:lvl1pPr>
          </a:lstStyle>
          <a:p>
            <a:r>
              <a:rPr lang="hr-HR"/>
              <a:t>Kliknite da biste uredili stil naslova matrice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4"/>
            <a:ext cx="4629151" cy="3655219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hr-H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9" cy="285869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/>
            </a:lvl1pPr>
            <a:lvl2pPr marL="257169" indent="0">
              <a:buNone/>
              <a:defRPr sz="788"/>
            </a:lvl2pPr>
            <a:lvl3pPr marL="514337" indent="0">
              <a:buNone/>
              <a:defRPr sz="675"/>
            </a:lvl3pPr>
            <a:lvl4pPr marL="771506" indent="0">
              <a:buNone/>
              <a:defRPr sz="563"/>
            </a:lvl4pPr>
            <a:lvl5pPr marL="1028675" indent="0">
              <a:buNone/>
              <a:defRPr sz="563"/>
            </a:lvl5pPr>
            <a:lvl6pPr marL="1285843" indent="0">
              <a:buNone/>
              <a:defRPr sz="563"/>
            </a:lvl6pPr>
            <a:lvl7pPr marL="1543011" indent="0">
              <a:buNone/>
              <a:defRPr sz="563"/>
            </a:lvl7pPr>
            <a:lvl8pPr marL="1800180" indent="0">
              <a:buNone/>
              <a:defRPr sz="563"/>
            </a:lvl8pPr>
            <a:lvl9pPr marL="2057349" indent="0">
              <a:buNone/>
              <a:defRPr sz="563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C2E657-A4E2-407A-BE3A-64539E7AA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/>
              <a:t>22.5.2024.</a:t>
            </a:r>
            <a:endParaRPr lang="hr-H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DEBB3A-ABE2-420C-A7BA-FE654A21A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Webinari Srca - Izrada završnih digitalnih dokumenata kroz ISVU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77498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9" cy="12001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300"/>
            </a:lvl1pPr>
          </a:lstStyle>
          <a:p>
            <a:r>
              <a:rPr lang="hr-HR"/>
              <a:t>Kliknite da biste uredili stil naslova matrice</a:t>
            </a:r>
            <a:endParaRPr lang="hr-HR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4"/>
            <a:ext cx="4629151" cy="3655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257169" indent="0">
              <a:buNone/>
              <a:defRPr sz="1575"/>
            </a:lvl2pPr>
            <a:lvl3pPr marL="514337" indent="0">
              <a:buNone/>
              <a:defRPr sz="1350"/>
            </a:lvl3pPr>
            <a:lvl4pPr marL="771506" indent="0">
              <a:buNone/>
              <a:defRPr sz="1125"/>
            </a:lvl4pPr>
            <a:lvl5pPr marL="1028675" indent="0">
              <a:buNone/>
              <a:defRPr sz="1125"/>
            </a:lvl5pPr>
            <a:lvl6pPr marL="1285843" indent="0">
              <a:buNone/>
              <a:defRPr sz="1125"/>
            </a:lvl6pPr>
            <a:lvl7pPr marL="1543011" indent="0">
              <a:buNone/>
              <a:defRPr sz="1125"/>
            </a:lvl7pPr>
            <a:lvl8pPr marL="1800180" indent="0">
              <a:buNone/>
              <a:defRPr sz="1125"/>
            </a:lvl8pPr>
            <a:lvl9pPr marL="2057349" indent="0">
              <a:buNone/>
              <a:defRPr sz="1125"/>
            </a:lvl9pPr>
          </a:lstStyle>
          <a:p>
            <a:r>
              <a:rPr lang="hr-HR"/>
              <a:t>Kliknite ikonu da biste dodali  sliku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9" cy="285869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/>
            </a:lvl1pPr>
            <a:lvl2pPr marL="257169" indent="0">
              <a:buNone/>
              <a:defRPr sz="788"/>
            </a:lvl2pPr>
            <a:lvl3pPr marL="514337" indent="0">
              <a:buNone/>
              <a:defRPr sz="675"/>
            </a:lvl3pPr>
            <a:lvl4pPr marL="771506" indent="0">
              <a:buNone/>
              <a:defRPr sz="563"/>
            </a:lvl4pPr>
            <a:lvl5pPr marL="1028675" indent="0">
              <a:buNone/>
              <a:defRPr sz="563"/>
            </a:lvl5pPr>
            <a:lvl6pPr marL="1285843" indent="0">
              <a:buNone/>
              <a:defRPr sz="563"/>
            </a:lvl6pPr>
            <a:lvl7pPr marL="1543011" indent="0">
              <a:buNone/>
              <a:defRPr sz="563"/>
            </a:lvl7pPr>
            <a:lvl8pPr marL="1800180" indent="0">
              <a:buNone/>
              <a:defRPr sz="563"/>
            </a:lvl8pPr>
            <a:lvl9pPr marL="2057349" indent="0">
              <a:buNone/>
              <a:defRPr sz="563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D3E6CB-F5AA-4066-A4D3-5B061AB34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/>
              <a:t>22.5.2024.</a:t>
            </a:r>
            <a:endParaRPr lang="hr-H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B587E8-ED36-4755-84AA-33A38C729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Webinari Srca - Izrada završnih digitalnih dokumenata kroz ISVU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20350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BA99239-FD53-9984-76A9-B48DEFFE886B}"/>
              </a:ext>
            </a:extLst>
          </p:cNvPr>
          <p:cNvCxnSpPr/>
          <p:nvPr/>
        </p:nvCxnSpPr>
        <p:spPr>
          <a:xfrm>
            <a:off x="1659487" y="4733923"/>
            <a:ext cx="0" cy="2560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861B1C1-1DFF-4411-534B-3764D3A4C50A}"/>
              </a:ext>
            </a:extLst>
          </p:cNvPr>
          <p:cNvCxnSpPr/>
          <p:nvPr/>
        </p:nvCxnSpPr>
        <p:spPr>
          <a:xfrm>
            <a:off x="7478549" y="4733923"/>
            <a:ext cx="0" cy="2560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C151862D-108B-5E80-3537-5ACE387D78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  <a:endParaRPr lang="hr-HR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1FA6F22B-D305-10FD-132B-93D5797AB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hr-H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5F70E2-9774-4B9F-B9F1-AA3F852A48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4912" y="4766164"/>
            <a:ext cx="119713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>
                <a:solidFill>
                  <a:schemeClr val="tx1"/>
                </a:solidFill>
              </a:defRPr>
            </a:lvl1pPr>
          </a:lstStyle>
          <a:p>
            <a:r>
              <a:rPr lang="sr-Latn-RS"/>
              <a:t>22.5.2024.</a:t>
            </a:r>
            <a:endParaRPr lang="hr-H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A46192-7FD8-4465-A667-5FE4EDBD7B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63263" y="4767263"/>
            <a:ext cx="501747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>
                <a:solidFill>
                  <a:schemeClr val="tx1"/>
                </a:solidFill>
              </a:defRPr>
            </a:lvl1pPr>
          </a:lstStyle>
          <a:p>
            <a:r>
              <a:rPr lang="hr-HR"/>
              <a:t>Webinari Srca - Izrada završnih digitalnih dokumenata kroz ISVU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18362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9" r:id="rId12"/>
  </p:sldLayoutIdLst>
  <p:hf sldNum="0" hdr="0"/>
  <p:txStyles>
    <p:titleStyle>
      <a:lvl1pPr algn="ctr" defTabSz="514337" rtl="0" eaLnBrk="1" latinLnBrk="0" hangingPunct="1">
        <a:lnSpc>
          <a:spcPct val="90000"/>
        </a:lnSpc>
        <a:spcBef>
          <a:spcPct val="0"/>
        </a:spcBef>
        <a:buNone/>
        <a:defRPr sz="2025" b="1" kern="1200">
          <a:solidFill>
            <a:schemeClr val="tx1">
              <a:lumMod val="95000"/>
              <a:lumOff val="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28585" indent="-128585" algn="l" defTabSz="514337" rtl="0" eaLnBrk="1" latinLnBrk="0" hangingPunct="1">
        <a:lnSpc>
          <a:spcPct val="90000"/>
        </a:lnSpc>
        <a:spcBef>
          <a:spcPts val="563"/>
        </a:spcBef>
        <a:buClr>
          <a:srgbClr val="C00000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85753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2921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00090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57259" indent="-128585" algn="l" defTabSz="514337" rtl="0" eaLnBrk="1" latinLnBrk="0" hangingPunct="1">
        <a:lnSpc>
          <a:spcPct val="90000"/>
        </a:lnSpc>
        <a:spcBef>
          <a:spcPts val="281"/>
        </a:spcBef>
        <a:buClr>
          <a:srgbClr val="C00000"/>
        </a:buClr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414427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596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765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33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9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37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06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75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43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11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8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9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620" userDrawn="1">
          <p15:clr>
            <a:srgbClr val="F26B43"/>
          </p15:clr>
        </p15:guide>
        <p15:guide id="4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532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rce.hr/pages/viewpage.action?pageId=1672782" TargetMode="External"/><Relationship Id="rId2" Type="http://schemas.openxmlformats.org/officeDocument/2006/relationships/hyperlink" Target="https://wiki.srce.hr/display/TUT/Elementi+strukture+studija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rce.hr/x/O4MZ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rce.hr/x/ToYZ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rce.hr/x/iYBg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iki.srce.hr/x/HoB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rce.hr/x/DIEZ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rce.hr/x/O4MZ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rce.hr/x/qoIZ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rce.hr/x/DIEZ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rce.hr/x/TYYZ" TargetMode="External"/><Relationship Id="rId2" Type="http://schemas.openxmlformats.org/officeDocument/2006/relationships/hyperlink" Target="https://wiki.srce.hr/x/3oTjCQ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srce.hr/x/u4AZ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rce.hr/display/TUT/Parametri+studija+u+akademskoj+godini" TargetMode="External"/><Relationship Id="rId2" Type="http://schemas.openxmlformats.org/officeDocument/2006/relationships/hyperlink" Target="https://wiki.srce.hr/display/TUT/Elementi+strukture+studij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rce.hr/x/O4MZ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rce.hr/x/5IIZ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srce.hr/x/8oIZ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iki.srce.hr/x/8IIZ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.srce.hr/x/8oIZ" TargetMode="Externa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iki.srce.hr/x/yILjC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5446" y="4120993"/>
            <a:ext cx="4533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Datum, mjesto, autor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7DE4A4-2088-44A2-B1C9-D662C0E94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909" y="2244113"/>
            <a:ext cx="6282603" cy="739412"/>
          </a:xfrm>
        </p:spPr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8267F370-F4A5-4DFB-A74B-587E29F389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/>
              <a:t>Siniša Ćosić</a:t>
            </a:r>
          </a:p>
          <a:p>
            <a:r>
              <a:rPr lang="hr-HR" dirty="0"/>
              <a:t>Sektor za informacijsku infrastrukturu</a:t>
            </a:r>
          </a:p>
          <a:p>
            <a:r>
              <a:rPr lang="hr-HR" dirty="0"/>
              <a:t>30. listopada 2024.</a:t>
            </a:r>
            <a:endParaRPr lang="hr-HR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79DD3E77-876A-4722-8F99-C44EB72319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783" y="1559129"/>
            <a:ext cx="2596433" cy="49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246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94C16-80FB-488B-9CA4-EBD29F988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FD57F85-3EE9-4BB3-9356-4B3CC7B42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Studomat - studentova perspektiva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9E0A0C-5677-4FE1-9BBE-A6CE1B0F3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858" y="1118575"/>
            <a:ext cx="6754283" cy="31017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kstniOkvir 1">
            <a:extLst>
              <a:ext uri="{FF2B5EF4-FFF2-40B4-BE49-F238E27FC236}">
                <a16:creationId xmlns:a16="http://schemas.microsoft.com/office/drawing/2014/main" id="{B934BFEE-11CD-4B90-B9F4-FD403443E804}"/>
              </a:ext>
            </a:extLst>
          </p:cNvPr>
          <p:cNvSpPr txBox="1"/>
          <p:nvPr/>
        </p:nvSpPr>
        <p:spPr>
          <a:xfrm>
            <a:off x="2939625" y="4343219"/>
            <a:ext cx="32647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200" dirty="0"/>
              <a:t>Slika 7. Studomat Mikrokvalifikacija </a:t>
            </a:r>
          </a:p>
        </p:txBody>
      </p:sp>
    </p:spTree>
    <p:extLst>
      <p:ext uri="{BB962C8B-B14F-4D97-AF65-F5344CB8AC3E}">
        <p14:creationId xmlns:p14="http://schemas.microsoft.com/office/powerpoint/2010/main" val="1771265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94C16-80FB-488B-9CA4-EBD29F988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FD57F85-3EE9-4BB3-9356-4B3CC7B42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Studomat – prikaz predmeta</a:t>
            </a:r>
            <a:endParaRPr lang="en-GB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C90E09FA-CD55-49E4-8496-937EACF73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925" y="1014104"/>
            <a:ext cx="7454149" cy="3194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id="{FDB73074-AD79-4463-9E67-457558D52DD6}"/>
              </a:ext>
            </a:extLst>
          </p:cNvPr>
          <p:cNvSpPr txBox="1"/>
          <p:nvPr/>
        </p:nvSpPr>
        <p:spPr>
          <a:xfrm>
            <a:off x="1876212" y="4337130"/>
            <a:ext cx="5391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200" dirty="0"/>
              <a:t>Slika 8. Studomat – prikaz obavljenih predmeta za mikrokvalifikaciju </a:t>
            </a:r>
          </a:p>
        </p:txBody>
      </p:sp>
    </p:spTree>
    <p:extLst>
      <p:ext uri="{BB962C8B-B14F-4D97-AF65-F5344CB8AC3E}">
        <p14:creationId xmlns:p14="http://schemas.microsoft.com/office/powerpoint/2010/main" val="1556553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94C16-80FB-488B-9CA4-EBD29F988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FD57F85-3EE9-4BB3-9356-4B3CC7B42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Studomat – položena mikrokvalifikacija</a:t>
            </a:r>
            <a:endParaRPr lang="en-GB" dirty="0"/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B1143403-590A-40DA-A1CB-FFD6A698B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436" y="1062266"/>
            <a:ext cx="2901126" cy="3198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17E30DBE-8D44-4A45-8448-66D77DB216AA}"/>
              </a:ext>
            </a:extLst>
          </p:cNvPr>
          <p:cNvSpPr txBox="1"/>
          <p:nvPr/>
        </p:nvSpPr>
        <p:spPr>
          <a:xfrm>
            <a:off x="2726265" y="4375413"/>
            <a:ext cx="4016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200" dirty="0"/>
              <a:t>Slika 9. Studomat – prikaz položene mikrokvalifikacije </a:t>
            </a:r>
          </a:p>
        </p:txBody>
      </p:sp>
    </p:spTree>
    <p:extLst>
      <p:ext uri="{BB962C8B-B14F-4D97-AF65-F5344CB8AC3E}">
        <p14:creationId xmlns:p14="http://schemas.microsoft.com/office/powerpoint/2010/main" val="2329529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1800" dirty="0"/>
              <a:t>2. Cjeloživotno</a:t>
            </a:r>
            <a:r>
              <a:rPr lang="hr-HR" dirty="0"/>
              <a:t> </a:t>
            </a:r>
            <a:r>
              <a:rPr lang="hr-HR" sz="1800" dirty="0"/>
              <a:t>učenje</a:t>
            </a:r>
          </a:p>
        </p:txBody>
      </p:sp>
      <p:sp>
        <p:nvSpPr>
          <p:cNvPr id="6" name="Rezervirano mjesto teksta 5">
            <a:extLst>
              <a:ext uri="{FF2B5EF4-FFF2-40B4-BE49-F238E27FC236}">
                <a16:creationId xmlns:a16="http://schemas.microsoft.com/office/drawing/2014/main" id="{3FD699CE-EC83-4D2E-B966-3BB753F468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50975" y="2422552"/>
            <a:ext cx="5915025" cy="2088488"/>
          </a:xfrm>
        </p:spPr>
        <p:txBody>
          <a:bodyPr>
            <a:normAutofit/>
          </a:bodyPr>
          <a:lstStyle/>
          <a:p>
            <a:r>
              <a:rPr lang="hr-HR" dirty="0"/>
              <a:t>Vođenje cjeloživotnog učenja kroz ISVU</a:t>
            </a:r>
          </a:p>
          <a:p>
            <a:r>
              <a:rPr lang="hr-HR" dirty="0"/>
              <a:t>Definiranje cjeloživotnog učenja</a:t>
            </a:r>
          </a:p>
          <a:p>
            <a:r>
              <a:rPr lang="hr-HR" dirty="0"/>
              <a:t>Termini izvođenja cjeloživotnog učenja</a:t>
            </a:r>
          </a:p>
          <a:p>
            <a:r>
              <a:rPr lang="hr-HR" dirty="0"/>
              <a:t>Priprema za upis polaznika</a:t>
            </a:r>
          </a:p>
          <a:p>
            <a:r>
              <a:rPr lang="hr-HR" dirty="0"/>
              <a:t>Upisni list polaznika</a:t>
            </a:r>
          </a:p>
          <a:p>
            <a:r>
              <a:rPr lang="hr-HR" dirty="0"/>
              <a:t>Potvrde o upisu na cjeloživotno učenje</a:t>
            </a:r>
          </a:p>
          <a:p>
            <a:r>
              <a:rPr lang="hr-HR" dirty="0"/>
              <a:t>Završetak cjeloživotnog učenja</a:t>
            </a:r>
          </a:p>
          <a:p>
            <a:r>
              <a:rPr lang="hr-HR" dirty="0"/>
              <a:t>Svjedodžba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</p:spTree>
    <p:extLst>
      <p:ext uri="{BB962C8B-B14F-4D97-AF65-F5344CB8AC3E}">
        <p14:creationId xmlns:p14="http://schemas.microsoft.com/office/powerpoint/2010/main" val="4226702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6542F69-9371-46BE-82A3-F8F525085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>
                <a:solidFill>
                  <a:srgbClr val="172B4D"/>
                </a:solidFill>
                <a:latin typeface="-apple-system"/>
              </a:rPr>
              <a:t>O</a:t>
            </a:r>
            <a:r>
              <a:rPr lang="hr-HR" b="0" i="0" dirty="0">
                <a:solidFill>
                  <a:srgbClr val="172B4D"/>
                </a:solidFill>
                <a:effectLst/>
                <a:latin typeface="-apple-system"/>
              </a:rPr>
              <a:t>pisati kao </a:t>
            </a:r>
            <a:r>
              <a:rPr lang="hr-HR" b="0" i="0" dirty="0">
                <a:solidFill>
                  <a:srgbClr val="0052CC"/>
                </a:solidFill>
                <a:effectLst/>
                <a:latin typeface="-apple-system"/>
                <a:hlinkClick r:id="rId2"/>
              </a:rPr>
              <a:t>Element strukture studija</a:t>
            </a:r>
            <a:r>
              <a:rPr lang="hr-HR" b="0" i="0" dirty="0">
                <a:solidFill>
                  <a:srgbClr val="172B4D"/>
                </a:solidFill>
                <a:effectLst/>
                <a:latin typeface="-apple-system"/>
              </a:rPr>
              <a:t> na visokom učilištu</a:t>
            </a:r>
          </a:p>
          <a:p>
            <a:r>
              <a:rPr lang="hr-HR" dirty="0">
                <a:solidFill>
                  <a:srgbClr val="172B4D"/>
                </a:solidFill>
                <a:latin typeface="-apple-system"/>
              </a:rPr>
              <a:t>U</a:t>
            </a:r>
            <a:r>
              <a:rPr lang="hr-HR" b="0" i="0" dirty="0">
                <a:solidFill>
                  <a:srgbClr val="172B4D"/>
                </a:solidFill>
                <a:effectLst/>
                <a:latin typeface="-apple-system"/>
              </a:rPr>
              <a:t>pis putem Studomata nije moguć – samo ručno u referadi</a:t>
            </a:r>
          </a:p>
          <a:p>
            <a:r>
              <a:rPr lang="hr-HR" dirty="0">
                <a:solidFill>
                  <a:srgbClr val="172B4D"/>
                </a:solidFill>
                <a:latin typeface="-apple-system"/>
              </a:rPr>
              <a:t>I</a:t>
            </a:r>
            <a:r>
              <a:rPr lang="hr-HR" b="0" i="0" dirty="0">
                <a:solidFill>
                  <a:srgbClr val="172B4D"/>
                </a:solidFill>
                <a:effectLst/>
                <a:latin typeface="-apple-system"/>
              </a:rPr>
              <a:t>ntervali u kojima se izvodi pojedini program cjeloživotnog učenja je potrebno evidentirati u prozoru </a:t>
            </a:r>
            <a:r>
              <a:rPr lang="hr-HR" b="0" dirty="0">
                <a:solidFill>
                  <a:srgbClr val="0052CC"/>
                </a:solidFill>
                <a:effectLst/>
                <a:latin typeface="-apple-system"/>
                <a:hlinkClick r:id="rId3"/>
              </a:rPr>
              <a:t>Izvođenje programa cjeloživotnog učenja</a:t>
            </a:r>
            <a:r>
              <a:rPr lang="hr-HR" b="0" i="0" dirty="0">
                <a:solidFill>
                  <a:srgbClr val="172B4D"/>
                </a:solidFill>
                <a:effectLst/>
                <a:latin typeface="-apple-system"/>
              </a:rPr>
              <a:t>.</a:t>
            </a:r>
          </a:p>
          <a:p>
            <a:r>
              <a:rPr lang="hr-HR" dirty="0">
                <a:solidFill>
                  <a:srgbClr val="172B4D"/>
                </a:solidFill>
                <a:latin typeface="-apple-system"/>
              </a:rPr>
              <a:t>Evidentirati potpisnika vrstu dokumenta 23 -Svjedodžba o završetku obrazovnog programa</a:t>
            </a:r>
          </a:p>
          <a:p>
            <a:r>
              <a:rPr lang="hr-HR" b="0" i="0" dirty="0">
                <a:solidFill>
                  <a:srgbClr val="172B4D"/>
                </a:solidFill>
                <a:effectLst/>
                <a:latin typeface="-apple-system"/>
              </a:rPr>
              <a:t>Definirati Izgled dokumenta na jeziku za 23 - Svjedodžba o završetku obrazovnog programa</a:t>
            </a:r>
          </a:p>
          <a:p>
            <a:r>
              <a:rPr lang="hr-HR" dirty="0">
                <a:solidFill>
                  <a:srgbClr val="172B4D"/>
                </a:solidFill>
                <a:latin typeface="-apple-system"/>
              </a:rPr>
              <a:t>Definirati potvrdu 7 – </a:t>
            </a:r>
            <a:r>
              <a:rPr lang="pl-PL" dirty="0">
                <a:solidFill>
                  <a:srgbClr val="172B4D"/>
                </a:solidFill>
                <a:latin typeface="-apple-system"/>
              </a:rPr>
              <a:t>Potvrda o upisu na program cjeloživotnog učenja</a:t>
            </a:r>
          </a:p>
          <a:p>
            <a:r>
              <a:rPr lang="hr-HR" b="0" i="0" dirty="0">
                <a:solidFill>
                  <a:srgbClr val="172B4D"/>
                </a:solidFill>
                <a:effectLst/>
                <a:latin typeface="-apple-system"/>
              </a:rPr>
              <a:t>Definirati potvrdu 8 – Potvrda o upisu s prijepisom ocjena na program cjeloživotnog učenja</a:t>
            </a:r>
            <a:endParaRPr lang="hr-HR" dirty="0"/>
          </a:p>
        </p:txBody>
      </p:sp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Vođenje cjeloživotnog učenja kroz ISVU</a:t>
            </a:r>
          </a:p>
        </p:txBody>
      </p:sp>
    </p:spTree>
    <p:extLst>
      <p:ext uri="{BB962C8B-B14F-4D97-AF65-F5344CB8AC3E}">
        <p14:creationId xmlns:p14="http://schemas.microsoft.com/office/powerpoint/2010/main" val="26396409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pic>
        <p:nvPicPr>
          <p:cNvPr id="3" name="Rezervirano mjesto sadržaja 2">
            <a:extLst>
              <a:ext uri="{FF2B5EF4-FFF2-40B4-BE49-F238E27FC236}">
                <a16:creationId xmlns:a16="http://schemas.microsoft.com/office/drawing/2014/main" id="{F5E3FA6E-7F5A-441E-82B9-41B8B91F04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7484" y="1128312"/>
            <a:ext cx="6769030" cy="31022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Definiranje cjeloživotnog učenja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8F541B5-5551-4FD9-B52C-CF4322F55EAE}"/>
              </a:ext>
            </a:extLst>
          </p:cNvPr>
          <p:cNvSpPr/>
          <p:nvPr/>
        </p:nvSpPr>
        <p:spPr>
          <a:xfrm>
            <a:off x="3110446" y="1398908"/>
            <a:ext cx="4602893" cy="630230"/>
          </a:xfrm>
          <a:prstGeom prst="rect">
            <a:avLst/>
          </a:prstGeom>
          <a:noFill/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1F3526A-B8E2-43D8-8509-F338F7E4D721}"/>
              </a:ext>
            </a:extLst>
          </p:cNvPr>
          <p:cNvSpPr txBox="1">
            <a:spLocks/>
          </p:cNvSpPr>
          <p:nvPr/>
        </p:nvSpPr>
        <p:spPr>
          <a:xfrm>
            <a:off x="2055441" y="4376303"/>
            <a:ext cx="5033116" cy="10543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28585" indent="-128585" algn="l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575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2921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00090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57259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788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414427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596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765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3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0">
              <a:buNone/>
            </a:pPr>
            <a:r>
              <a:rPr lang="hr-HR" sz="1200" dirty="0"/>
              <a:t>Slika 10. Element strukture studija </a:t>
            </a:r>
            <a:r>
              <a:rPr lang="hr-HR" sz="1200" dirty="0">
                <a:hlinkClick r:id="rId3"/>
              </a:rPr>
              <a:t>https://wiki.srce.hr/x/O4MZ</a:t>
            </a:r>
            <a:endParaRPr lang="hr-HR" sz="12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121442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pic>
        <p:nvPicPr>
          <p:cNvPr id="3" name="Rezervirano mjesto sadržaja 2">
            <a:extLst>
              <a:ext uri="{FF2B5EF4-FFF2-40B4-BE49-F238E27FC236}">
                <a16:creationId xmlns:a16="http://schemas.microsoft.com/office/drawing/2014/main" id="{280EC74B-034F-413F-A7AB-53FCD0EC33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6165" y="1268019"/>
            <a:ext cx="5751669" cy="2893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Termini izvođenja cjeloživotnog učenja</a:t>
            </a:r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68E3273B-AF89-4B85-9E3D-E3432E946B22}"/>
              </a:ext>
            </a:extLst>
          </p:cNvPr>
          <p:cNvSpPr txBox="1">
            <a:spLocks/>
          </p:cNvSpPr>
          <p:nvPr/>
        </p:nvSpPr>
        <p:spPr>
          <a:xfrm>
            <a:off x="1481478" y="4272929"/>
            <a:ext cx="6181042" cy="3802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28585" indent="-128585" algn="l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575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2921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00090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57259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788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414427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596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765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3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0">
              <a:buNone/>
            </a:pPr>
            <a:r>
              <a:rPr lang="hr-HR" sz="1200" dirty="0"/>
              <a:t>Slika 11. Izvođenje programa cjeloživotnog obrazovanja </a:t>
            </a:r>
            <a:r>
              <a:rPr lang="hr-HR" sz="1200" dirty="0">
                <a:hlinkClick r:id="rId3"/>
              </a:rPr>
              <a:t>https://wiki.srce.hr/x/ToYZ</a:t>
            </a:r>
            <a:r>
              <a:rPr lang="hr-HR" sz="1200" dirty="0"/>
              <a:t> </a:t>
            </a:r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42392259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Priprema za upis polaznika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CFFE0BDD-72DA-476D-A389-DF0413010E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965" y="1112232"/>
            <a:ext cx="4810069" cy="31267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B6074B2-E061-4137-9871-859B6B5CC537}"/>
              </a:ext>
            </a:extLst>
          </p:cNvPr>
          <p:cNvSpPr txBox="1">
            <a:spLocks/>
          </p:cNvSpPr>
          <p:nvPr/>
        </p:nvSpPr>
        <p:spPr>
          <a:xfrm>
            <a:off x="628651" y="4316020"/>
            <a:ext cx="7886700" cy="2746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28585" indent="-128585" algn="l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575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2921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00090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57259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788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414427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596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765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3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0">
              <a:buNone/>
            </a:pPr>
            <a:r>
              <a:rPr lang="hr-HR" sz="1200" dirty="0"/>
              <a:t>Slika 12. Upis kandidata s razredbenog postupka za programa cjeloživotnog učenja </a:t>
            </a:r>
            <a:r>
              <a:rPr lang="hr-HR" sz="1200" dirty="0">
                <a:hlinkClick r:id="rId3"/>
              </a:rPr>
              <a:t>https://wiki.srce.hr/x/iYBg</a:t>
            </a:r>
            <a:r>
              <a:rPr lang="hr-HR" sz="1200" dirty="0"/>
              <a:t>  </a:t>
            </a:r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3657920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Upisni list polaznika</a:t>
            </a:r>
          </a:p>
        </p:txBody>
      </p:sp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E2D2D2CE-7EBF-49DD-B934-F80476B9D9D8}"/>
              </a:ext>
            </a:extLst>
          </p:cNvPr>
          <p:cNvSpPr txBox="1">
            <a:spLocks/>
          </p:cNvSpPr>
          <p:nvPr/>
        </p:nvSpPr>
        <p:spPr>
          <a:xfrm>
            <a:off x="1456000" y="4379144"/>
            <a:ext cx="6231997" cy="3870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28585" indent="-128585" algn="l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575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2921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00090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57259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788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414427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596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765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3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0">
              <a:buNone/>
            </a:pPr>
            <a:r>
              <a:rPr lang="hr-HR" sz="1200" dirty="0"/>
              <a:t>Slika 13. Upisni list za programe cjeloživotnog učenja </a:t>
            </a:r>
            <a:r>
              <a:rPr lang="hr-HR" sz="1200" dirty="0">
                <a:hlinkClick r:id="rId2"/>
              </a:rPr>
              <a:t>https://wiki.srce.hr/x/HoBg</a:t>
            </a:r>
            <a:r>
              <a:rPr lang="hr-HR" sz="1200" dirty="0"/>
              <a:t>   </a:t>
            </a:r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</p:txBody>
      </p:sp>
      <p:pic>
        <p:nvPicPr>
          <p:cNvPr id="10" name="Slika 9">
            <a:extLst>
              <a:ext uri="{FF2B5EF4-FFF2-40B4-BE49-F238E27FC236}">
                <a16:creationId xmlns:a16="http://schemas.microsoft.com/office/drawing/2014/main" id="{4D4C146C-061C-47B5-86CD-877D0131E7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664" y="1241931"/>
            <a:ext cx="6488671" cy="2984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75060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Potvrde o upisu na cjeloživotno učenje</a:t>
            </a:r>
          </a:p>
        </p:txBody>
      </p:sp>
      <p:pic>
        <p:nvPicPr>
          <p:cNvPr id="11" name="Slika 10">
            <a:extLst>
              <a:ext uri="{FF2B5EF4-FFF2-40B4-BE49-F238E27FC236}">
                <a16:creationId xmlns:a16="http://schemas.microsoft.com/office/drawing/2014/main" id="{F01DD2B4-BC5F-4F6A-B86D-23162E7AC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67" y="1032343"/>
            <a:ext cx="3848518" cy="3078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Slika 12">
            <a:extLst>
              <a:ext uri="{FF2B5EF4-FFF2-40B4-BE49-F238E27FC236}">
                <a16:creationId xmlns:a16="http://schemas.microsoft.com/office/drawing/2014/main" id="{4DB92A17-7C72-4E10-B3CC-B8F8172EB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9876" y="965363"/>
            <a:ext cx="2717777" cy="33332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27640A0-0BA1-485C-A94E-5AC9DB5EF9B3}"/>
              </a:ext>
            </a:extLst>
          </p:cNvPr>
          <p:cNvSpPr txBox="1">
            <a:spLocks/>
          </p:cNvSpPr>
          <p:nvPr/>
        </p:nvSpPr>
        <p:spPr>
          <a:xfrm>
            <a:off x="1164325" y="4257219"/>
            <a:ext cx="2405802" cy="2746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28585" indent="-128585" algn="l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575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2921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00090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57259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788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414427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596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765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3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0">
              <a:buNone/>
            </a:pPr>
            <a:r>
              <a:rPr lang="hr-HR" sz="1200" dirty="0"/>
              <a:t>Slika 14. Potvrda o upisu  </a:t>
            </a:r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C226EB8E-829A-4B99-A043-0EEAC3CCF040}"/>
              </a:ext>
            </a:extLst>
          </p:cNvPr>
          <p:cNvSpPr txBox="1">
            <a:spLocks/>
          </p:cNvSpPr>
          <p:nvPr/>
        </p:nvSpPr>
        <p:spPr>
          <a:xfrm>
            <a:off x="5185209" y="4394538"/>
            <a:ext cx="3547110" cy="2746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28585" indent="-128585" algn="l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575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2921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00090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57259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788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414427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596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765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3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0">
              <a:buNone/>
            </a:pPr>
            <a:r>
              <a:rPr lang="hr-HR" sz="1200" dirty="0"/>
              <a:t>Slika 15. Potvrda o upisu s prijepisom ocjena  </a:t>
            </a:r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3475053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1800" dirty="0"/>
              <a:t>Sadržaj</a:t>
            </a:r>
          </a:p>
        </p:txBody>
      </p:sp>
      <p:sp>
        <p:nvSpPr>
          <p:cNvPr id="6" name="Rezervirano mjesto teksta 5">
            <a:extLst>
              <a:ext uri="{FF2B5EF4-FFF2-40B4-BE49-F238E27FC236}">
                <a16:creationId xmlns:a16="http://schemas.microsoft.com/office/drawing/2014/main" id="{3FD699CE-EC83-4D2E-B966-3BB753F468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sz="1400" dirty="0"/>
              <a:t>1. Mikrokvalifikacije</a:t>
            </a:r>
          </a:p>
          <a:p>
            <a:r>
              <a:rPr lang="hr-HR" sz="1400" dirty="0"/>
              <a:t>2. Cjeloživotno učenje</a:t>
            </a:r>
          </a:p>
          <a:p>
            <a:r>
              <a:rPr lang="hr-HR" sz="1400" dirty="0"/>
              <a:t>3. Razlikovni studij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</p:spTree>
    <p:extLst>
      <p:ext uri="{BB962C8B-B14F-4D97-AF65-F5344CB8AC3E}">
        <p14:creationId xmlns:p14="http://schemas.microsoft.com/office/powerpoint/2010/main" val="746371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Završetak cjeloživotnog učenja</a:t>
            </a:r>
          </a:p>
        </p:txBody>
      </p:sp>
      <p:pic>
        <p:nvPicPr>
          <p:cNvPr id="11" name="Rezervirano mjesto sadržaja 10">
            <a:extLst>
              <a:ext uri="{FF2B5EF4-FFF2-40B4-BE49-F238E27FC236}">
                <a16:creationId xmlns:a16="http://schemas.microsoft.com/office/drawing/2014/main" id="{D6F6619D-74E7-4FED-9833-E659B5908B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8041" y="1345658"/>
            <a:ext cx="6747917" cy="26150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A0371AD8-0EF2-42E1-92E6-FA5331903AC3}"/>
              </a:ext>
            </a:extLst>
          </p:cNvPr>
          <p:cNvSpPr txBox="1">
            <a:spLocks/>
          </p:cNvSpPr>
          <p:nvPr/>
        </p:nvSpPr>
        <p:spPr>
          <a:xfrm>
            <a:off x="1892880" y="4126365"/>
            <a:ext cx="5358237" cy="3575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28585" indent="-128585" algn="l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575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2921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00090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57259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788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414427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596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765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3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0">
              <a:buNone/>
            </a:pPr>
            <a:r>
              <a:rPr lang="hr-HR" sz="1200" dirty="0"/>
              <a:t>Slika 16. Završetak studija  studenta </a:t>
            </a:r>
            <a:r>
              <a:rPr lang="hr-HR" sz="1200" dirty="0">
                <a:hlinkClick r:id="rId3"/>
              </a:rPr>
              <a:t>https://wiki.srce.hr/x/DIEZ</a:t>
            </a:r>
            <a:r>
              <a:rPr lang="hr-HR" sz="1200" dirty="0"/>
              <a:t>   </a:t>
            </a:r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23175359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Svjedodžba</a:t>
            </a:r>
          </a:p>
        </p:txBody>
      </p:sp>
      <p:pic>
        <p:nvPicPr>
          <p:cNvPr id="7" name="Rezervirano mjesto sadržaja 6">
            <a:extLst>
              <a:ext uri="{FF2B5EF4-FFF2-40B4-BE49-F238E27FC236}">
                <a16:creationId xmlns:a16="http://schemas.microsoft.com/office/drawing/2014/main" id="{CB35C50B-2749-415F-BA73-FC73FC6803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9294" y="989012"/>
            <a:ext cx="2446094" cy="32682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zervirano mjesto sadržaja 5">
            <a:extLst>
              <a:ext uri="{FF2B5EF4-FFF2-40B4-BE49-F238E27FC236}">
                <a16:creationId xmlns:a16="http://schemas.microsoft.com/office/drawing/2014/main" id="{46F5332C-E452-4138-9CDD-C6B2B7BD26E2}"/>
              </a:ext>
            </a:extLst>
          </p:cNvPr>
          <p:cNvSpPr txBox="1">
            <a:spLocks/>
          </p:cNvSpPr>
          <p:nvPr/>
        </p:nvSpPr>
        <p:spPr>
          <a:xfrm>
            <a:off x="5135880" y="1120956"/>
            <a:ext cx="3107599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28585" indent="-128585" algn="l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575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2921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00090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57259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788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414427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596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765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3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dirty="0"/>
              <a:t>Definirani parametri za vrstu dokumenta</a:t>
            </a:r>
          </a:p>
          <a:p>
            <a:r>
              <a:rPr lang="hr-HR" dirty="0"/>
              <a:t>Evidentiran Završetak studija studenta</a:t>
            </a:r>
          </a:p>
          <a:p>
            <a:r>
              <a:rPr lang="hr-HR" dirty="0"/>
              <a:t>Definiran izgled dokumenta na jeziku za VU (po potrebi) </a:t>
            </a:r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D6A26E0A-215B-4D13-806F-610C3D71DCFD}"/>
              </a:ext>
            </a:extLst>
          </p:cNvPr>
          <p:cNvSpPr txBox="1">
            <a:spLocks/>
          </p:cNvSpPr>
          <p:nvPr/>
        </p:nvSpPr>
        <p:spPr>
          <a:xfrm>
            <a:off x="859294" y="4369448"/>
            <a:ext cx="2367273" cy="3575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28585" indent="-128585" algn="l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575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2921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00090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57259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788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414427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596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765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3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0">
              <a:buNone/>
            </a:pPr>
            <a:r>
              <a:rPr lang="hr-HR" sz="1200" dirty="0"/>
              <a:t>Slika 17. Primjer svjedodžbe   </a:t>
            </a:r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1051927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3. Razlikovni studiji</a:t>
            </a:r>
          </a:p>
        </p:txBody>
      </p:sp>
      <p:sp>
        <p:nvSpPr>
          <p:cNvPr id="6" name="Rezervirano mjesto teksta 5">
            <a:extLst>
              <a:ext uri="{FF2B5EF4-FFF2-40B4-BE49-F238E27FC236}">
                <a16:creationId xmlns:a16="http://schemas.microsoft.com/office/drawing/2014/main" id="{3FD699CE-EC83-4D2E-B966-3BB753F468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50975" y="2422552"/>
            <a:ext cx="5915025" cy="1837027"/>
          </a:xfrm>
        </p:spPr>
        <p:txBody>
          <a:bodyPr>
            <a:normAutofit/>
          </a:bodyPr>
          <a:lstStyle/>
          <a:p>
            <a:r>
              <a:rPr lang="hr-HR" dirty="0"/>
              <a:t>Vođenje razlikovnih studija</a:t>
            </a:r>
          </a:p>
          <a:p>
            <a:r>
              <a:rPr lang="hr-HR" dirty="0"/>
              <a:t>Definiranje razlikovnog studija </a:t>
            </a:r>
          </a:p>
          <a:p>
            <a:r>
              <a:rPr lang="hr-HR" dirty="0"/>
              <a:t>Upisni list </a:t>
            </a:r>
          </a:p>
          <a:p>
            <a:r>
              <a:rPr lang="hr-HR" dirty="0"/>
              <a:t>Potvrda za razlikovni studij</a:t>
            </a:r>
          </a:p>
          <a:p>
            <a:r>
              <a:rPr lang="hr-HR" dirty="0"/>
              <a:t>Završetak razlikovnog studija</a:t>
            </a:r>
          </a:p>
          <a:p>
            <a:r>
              <a:rPr lang="hr-HR" dirty="0"/>
              <a:t>Potvrda o završetku razlikovnog studija 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</p:spTree>
    <p:extLst>
      <p:ext uri="{BB962C8B-B14F-4D97-AF65-F5344CB8AC3E}">
        <p14:creationId xmlns:p14="http://schemas.microsoft.com/office/powerpoint/2010/main" val="8268788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6542F69-9371-46BE-82A3-F8F525085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dirty="0">
                <a:latin typeface="+mn-lt"/>
              </a:rPr>
              <a:t>ISVU-u nudi mogućnost i vođenja razlikovnog studija</a:t>
            </a:r>
          </a:p>
          <a:p>
            <a:r>
              <a:rPr lang="hr-HR" dirty="0">
                <a:latin typeface="+mn-lt"/>
              </a:rPr>
              <a:t>Opisuje se kao element strukture studija</a:t>
            </a:r>
          </a:p>
          <a:p>
            <a:r>
              <a:rPr lang="hr-HR" dirty="0">
                <a:latin typeface="+mn-lt"/>
              </a:rPr>
              <a:t>ESS: </a:t>
            </a:r>
          </a:p>
          <a:p>
            <a:pPr lvl="1"/>
            <a:r>
              <a:rPr lang="hr-HR" dirty="0">
                <a:latin typeface="+mn-lt"/>
              </a:rPr>
              <a:t>može imati obvezne i/ili izborne predmete</a:t>
            </a:r>
          </a:p>
          <a:p>
            <a:pPr lvl="1"/>
            <a:r>
              <a:rPr lang="hr-HR" b="0" i="0" dirty="0">
                <a:effectLst/>
                <a:latin typeface="+mn-lt"/>
              </a:rPr>
              <a:t>može biti opisan bez predmeta</a:t>
            </a:r>
          </a:p>
          <a:p>
            <a:r>
              <a:rPr lang="hr-HR" dirty="0">
                <a:latin typeface="+mn-lt"/>
              </a:rPr>
              <a:t>Moguće je definirati školarinu</a:t>
            </a:r>
          </a:p>
          <a:p>
            <a:r>
              <a:rPr lang="hr-HR" b="0" i="0" dirty="0">
                <a:effectLst/>
                <a:latin typeface="+mn-lt"/>
              </a:rPr>
              <a:t>Temelj financiranja na razlikovnom studiju – 1 – Razlikovni studij</a:t>
            </a:r>
          </a:p>
          <a:p>
            <a:r>
              <a:rPr lang="hr-HR" dirty="0">
                <a:latin typeface="+mn-lt"/>
              </a:rPr>
              <a:t>Promjena smjera – nije moguća</a:t>
            </a:r>
          </a:p>
          <a:p>
            <a:r>
              <a:rPr lang="hr-HR" b="0" i="0" dirty="0">
                <a:effectLst/>
                <a:latin typeface="+mn-lt"/>
              </a:rPr>
              <a:t>Ispis potvrda je moguć</a:t>
            </a:r>
          </a:p>
          <a:p>
            <a:r>
              <a:rPr lang="hr-HR" dirty="0">
                <a:latin typeface="+mn-lt"/>
              </a:rPr>
              <a:t>Moguće je evidentirati završetak studija bez zapisa o obrani</a:t>
            </a:r>
          </a:p>
          <a:p>
            <a:r>
              <a:rPr lang="hr-HR" b="0" i="0" dirty="0">
                <a:effectLst/>
                <a:latin typeface="+mn-lt"/>
              </a:rPr>
              <a:t>Moguće je izdati potvrdu o završetku (svjedodžbe i dopunske isprave nije moguće izdati) </a:t>
            </a:r>
          </a:p>
          <a:p>
            <a:pPr lvl="1"/>
            <a:endParaRPr lang="hr-HR" dirty="0"/>
          </a:p>
        </p:txBody>
      </p:sp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Vođenje razlikovnih studija </a:t>
            </a:r>
          </a:p>
        </p:txBody>
      </p:sp>
    </p:spTree>
    <p:extLst>
      <p:ext uri="{BB962C8B-B14F-4D97-AF65-F5344CB8AC3E}">
        <p14:creationId xmlns:p14="http://schemas.microsoft.com/office/powerpoint/2010/main" val="21738232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pic>
        <p:nvPicPr>
          <p:cNvPr id="3" name="Rezervirano mjesto sadržaja 2">
            <a:extLst>
              <a:ext uri="{FF2B5EF4-FFF2-40B4-BE49-F238E27FC236}">
                <a16:creationId xmlns:a16="http://schemas.microsoft.com/office/drawing/2014/main" id="{6E09674D-C5C0-43AB-BA93-170EE65FEF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0248" y="1132054"/>
            <a:ext cx="6723504" cy="303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Definiranje razlikovnog studija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37F5FFF4-2ED1-4F5D-9A9E-A41353215142}"/>
              </a:ext>
            </a:extLst>
          </p:cNvPr>
          <p:cNvSpPr/>
          <p:nvPr/>
        </p:nvSpPr>
        <p:spPr>
          <a:xfrm>
            <a:off x="2892213" y="1434557"/>
            <a:ext cx="4881392" cy="502616"/>
          </a:xfrm>
          <a:prstGeom prst="rect">
            <a:avLst/>
          </a:prstGeom>
          <a:noFill/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E292EEB-55CA-494B-B6A9-390955105F4E}"/>
              </a:ext>
            </a:extLst>
          </p:cNvPr>
          <p:cNvSpPr txBox="1">
            <a:spLocks/>
          </p:cNvSpPr>
          <p:nvPr/>
        </p:nvSpPr>
        <p:spPr>
          <a:xfrm>
            <a:off x="2382706" y="4328712"/>
            <a:ext cx="5115827" cy="6410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28585" indent="-128585" algn="l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575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2921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00090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57259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788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414427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596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765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3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0">
              <a:buNone/>
            </a:pPr>
            <a:r>
              <a:rPr lang="hr-HR" sz="1200" dirty="0"/>
              <a:t>Slika 18. Element strukture studija </a:t>
            </a:r>
            <a:r>
              <a:rPr lang="hr-HR" sz="1200" dirty="0">
                <a:hlinkClick r:id="rId3"/>
              </a:rPr>
              <a:t>https://wiki.srce.hr/x/O4MZ</a:t>
            </a:r>
            <a:endParaRPr lang="hr-HR" sz="12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41377577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Upisni list </a:t>
            </a:r>
          </a:p>
        </p:txBody>
      </p:sp>
      <p:pic>
        <p:nvPicPr>
          <p:cNvPr id="11" name="Rezervirano mjesto sadržaja 10">
            <a:extLst>
              <a:ext uri="{FF2B5EF4-FFF2-40B4-BE49-F238E27FC236}">
                <a16:creationId xmlns:a16="http://schemas.microsoft.com/office/drawing/2014/main" id="{61B0772E-D84B-47CA-8591-B5147F02FD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426" y="994781"/>
            <a:ext cx="7011147" cy="3262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3D5ECEBC-D31C-4F97-98E9-D9ABBDE02B4C}"/>
              </a:ext>
            </a:extLst>
          </p:cNvPr>
          <p:cNvSpPr txBox="1">
            <a:spLocks/>
          </p:cNvSpPr>
          <p:nvPr/>
        </p:nvSpPr>
        <p:spPr>
          <a:xfrm>
            <a:off x="1909422" y="4395109"/>
            <a:ext cx="5325154" cy="3710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28585" indent="-128585" algn="l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575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2921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00090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57259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788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414427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596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765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3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0">
              <a:buNone/>
            </a:pPr>
            <a:r>
              <a:rPr lang="hr-HR" sz="1200" dirty="0"/>
              <a:t>Slika 19. Upis godine na visokom učilištu </a:t>
            </a:r>
            <a:r>
              <a:rPr lang="hr-HR" sz="1200" dirty="0">
                <a:hlinkClick r:id="rId3"/>
              </a:rPr>
              <a:t>https://wiki.srce.hr/x/qoIZ</a:t>
            </a:r>
            <a:r>
              <a:rPr lang="hr-HR" sz="1200" dirty="0"/>
              <a:t> </a:t>
            </a:r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40369656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Potvrda za razlikovni studij </a:t>
            </a:r>
          </a:p>
        </p:txBody>
      </p:sp>
      <p:pic>
        <p:nvPicPr>
          <p:cNvPr id="6" name="Rezervirano mjesto sadržaja 5">
            <a:extLst>
              <a:ext uri="{FF2B5EF4-FFF2-40B4-BE49-F238E27FC236}">
                <a16:creationId xmlns:a16="http://schemas.microsoft.com/office/drawing/2014/main" id="{B87DFF51-C201-4B71-AA76-AEBC20CC83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0079" y="1014331"/>
            <a:ext cx="2763841" cy="3262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C4091A1-392F-484B-A433-C5825A188A91}"/>
              </a:ext>
            </a:extLst>
          </p:cNvPr>
          <p:cNvSpPr txBox="1">
            <a:spLocks/>
          </p:cNvSpPr>
          <p:nvPr/>
        </p:nvSpPr>
        <p:spPr>
          <a:xfrm>
            <a:off x="2759803" y="4395109"/>
            <a:ext cx="3624391" cy="37105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28585" indent="-128585" algn="l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575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2921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00090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57259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788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414427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596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765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3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0">
              <a:buNone/>
            </a:pPr>
            <a:r>
              <a:rPr lang="hr-HR" sz="1200" dirty="0"/>
              <a:t>Slika 20. Primjer potvrde za razlikovni studij</a:t>
            </a:r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19160943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Završetak razlikovnog studija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826DB87D-0C3E-4A37-809E-4761C850C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784" y="1369219"/>
            <a:ext cx="8028432" cy="2397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E2538B12-CA4C-43DE-863C-F51116E5A3C0}"/>
              </a:ext>
            </a:extLst>
          </p:cNvPr>
          <p:cNvSpPr txBox="1">
            <a:spLocks/>
          </p:cNvSpPr>
          <p:nvPr/>
        </p:nvSpPr>
        <p:spPr>
          <a:xfrm>
            <a:off x="1780676" y="3979671"/>
            <a:ext cx="5582648" cy="42976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28585" indent="-128585" algn="l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575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2921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00090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57259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788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414427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596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765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3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0">
              <a:buNone/>
            </a:pPr>
            <a:r>
              <a:rPr lang="hr-HR" sz="1200" dirty="0"/>
              <a:t>Slika 21. Završetak studija  studenta </a:t>
            </a:r>
            <a:r>
              <a:rPr lang="hr-HR" sz="1200" dirty="0">
                <a:hlinkClick r:id="rId3"/>
              </a:rPr>
              <a:t>https://wiki.srce.hr/x/DIEZ</a:t>
            </a:r>
            <a:r>
              <a:rPr lang="hr-HR" sz="1200" dirty="0"/>
              <a:t>   </a:t>
            </a:r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21872225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Potvrda o završetku razlikovnog studija</a:t>
            </a:r>
          </a:p>
        </p:txBody>
      </p:sp>
      <p:pic>
        <p:nvPicPr>
          <p:cNvPr id="4" name="Rezervirano mjesto sadržaja 3">
            <a:extLst>
              <a:ext uri="{FF2B5EF4-FFF2-40B4-BE49-F238E27FC236}">
                <a16:creationId xmlns:a16="http://schemas.microsoft.com/office/drawing/2014/main" id="{DFA13E40-EC69-4195-9AD7-5388316A19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7853" y="1065213"/>
            <a:ext cx="3008294" cy="3262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2B7340E2-C543-403D-B6B5-C854256374CC}"/>
              </a:ext>
            </a:extLst>
          </p:cNvPr>
          <p:cNvSpPr txBox="1">
            <a:spLocks/>
          </p:cNvSpPr>
          <p:nvPr/>
        </p:nvSpPr>
        <p:spPr>
          <a:xfrm>
            <a:off x="2625449" y="4442933"/>
            <a:ext cx="3755030" cy="4267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28585" indent="-128585" algn="l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575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2921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00090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57259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788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414427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596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765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3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0">
              <a:buNone/>
            </a:pPr>
            <a:r>
              <a:rPr lang="hr-HR" sz="1200" dirty="0"/>
              <a:t>Slika 22. Potvrda o završetku razlikovnog studija   </a:t>
            </a:r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1255889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73BCD-D4F4-FB06-1359-57538B04F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Korisne poveznice i daljnje čitanje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DB7220-2873-9C2D-3694-608A734E4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Webinari Srca - Izrada završnih digitalnih dokumenata kroz ISVU</a:t>
            </a:r>
            <a:endParaRPr lang="hr-HR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D5E4DE9-517D-6796-61BD-A5F480D4A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3225" y="1268019"/>
            <a:ext cx="3257549" cy="326350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85445" lvl="1" indent="-128270"/>
            <a:r>
              <a:rPr lang="hr-HR" sz="1400" dirty="0"/>
              <a:t>Vođenje mikrokvalifikacija</a:t>
            </a:r>
          </a:p>
          <a:p>
            <a:pPr marL="642613" lvl="2" indent="-128270"/>
            <a:r>
              <a:rPr lang="hr-HR" sz="1400" dirty="0">
                <a:hlinkClick r:id="rId2"/>
              </a:rPr>
              <a:t>https://wiki.srce.hr/x/3oTjCQ</a:t>
            </a:r>
            <a:r>
              <a:rPr lang="hr-HR" sz="1400" dirty="0"/>
              <a:t> </a:t>
            </a:r>
          </a:p>
          <a:p>
            <a:pPr marL="642613" lvl="2" indent="-128270"/>
            <a:endParaRPr lang="hr-HR" sz="1400" dirty="0"/>
          </a:p>
          <a:p>
            <a:pPr marL="385445" lvl="1" indent="-128270"/>
            <a:r>
              <a:rPr lang="hr-HR" sz="1512" dirty="0"/>
              <a:t>Vođenje cjeloživotnog učenja</a:t>
            </a:r>
          </a:p>
          <a:p>
            <a:pPr marL="642613" lvl="2" indent="-128270"/>
            <a:r>
              <a:rPr lang="hr-HR" sz="1400" dirty="0">
                <a:hlinkClick r:id="rId3"/>
              </a:rPr>
              <a:t>https://wiki.srce.hr/x/TYYZ</a:t>
            </a:r>
            <a:r>
              <a:rPr lang="hr-HR" sz="1400" dirty="0"/>
              <a:t> </a:t>
            </a:r>
          </a:p>
          <a:p>
            <a:pPr marL="642613" lvl="2" indent="-128270"/>
            <a:endParaRPr lang="hr-HR" sz="1400" dirty="0"/>
          </a:p>
          <a:p>
            <a:pPr marL="385445" lvl="1" indent="-128270"/>
            <a:r>
              <a:rPr lang="hr-HR" sz="1512" dirty="0"/>
              <a:t>Vođenje razlikovnih studija</a:t>
            </a:r>
          </a:p>
          <a:p>
            <a:pPr marL="642613" lvl="2" indent="-128270"/>
            <a:r>
              <a:rPr lang="hr-HR" sz="1400" dirty="0">
                <a:hlinkClick r:id="rId4"/>
              </a:rPr>
              <a:t>https://wiki.srce.hr/x/u4AZ</a:t>
            </a:r>
            <a:r>
              <a:rPr lang="hr-HR" sz="1400" dirty="0"/>
              <a:t> 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15F48330-E3C5-432E-AD7F-E5F6952CF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/>
              <a:t>22.5.2024.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28571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slov 8">
            <a:extLst>
              <a:ext uri="{FF2B5EF4-FFF2-40B4-BE49-F238E27FC236}">
                <a16:creationId xmlns:a16="http://schemas.microsoft.com/office/drawing/2014/main" id="{9F4D32C3-B9AC-4C85-9970-59F4EA680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1800" dirty="0"/>
              <a:t>1. Mikrokvalifikacije</a:t>
            </a:r>
          </a:p>
        </p:txBody>
      </p:sp>
      <p:sp>
        <p:nvSpPr>
          <p:cNvPr id="6" name="Rezervirano mjesto teksta 5">
            <a:extLst>
              <a:ext uri="{FF2B5EF4-FFF2-40B4-BE49-F238E27FC236}">
                <a16:creationId xmlns:a16="http://schemas.microsoft.com/office/drawing/2014/main" id="{3FD699CE-EC83-4D2E-B966-3BB753F468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50975" y="2422552"/>
            <a:ext cx="5915025" cy="2183136"/>
          </a:xfrm>
        </p:spPr>
        <p:txBody>
          <a:bodyPr>
            <a:normAutofit/>
          </a:bodyPr>
          <a:lstStyle/>
          <a:p>
            <a:r>
              <a:rPr lang="hr-HR" dirty="0"/>
              <a:t>Vođenje mikrokvalifikacija kroz ISVU</a:t>
            </a:r>
          </a:p>
          <a:p>
            <a:r>
              <a:rPr lang="hr-HR" dirty="0"/>
              <a:t>Definiranje mikrokvalifikacije kao elementa strukture studija</a:t>
            </a:r>
          </a:p>
          <a:p>
            <a:r>
              <a:rPr lang="hr-HR" dirty="0"/>
              <a:t>Definiranje parametara mikrokvalifikacije</a:t>
            </a:r>
          </a:p>
          <a:p>
            <a:r>
              <a:rPr lang="pl-PL" dirty="0"/>
              <a:t>Opisivanje nastavnog programa mikrokvalifikacije</a:t>
            </a:r>
          </a:p>
          <a:p>
            <a:r>
              <a:rPr lang="pl-PL" dirty="0"/>
              <a:t>Definiranje izborne grupe</a:t>
            </a:r>
          </a:p>
          <a:p>
            <a:r>
              <a:rPr lang="hr-HR" dirty="0"/>
              <a:t>Praćenje studenata s položenom mikrokvalifikacijom</a:t>
            </a:r>
          </a:p>
          <a:p>
            <a:r>
              <a:rPr lang="hr-HR" dirty="0"/>
              <a:t>Studomat - studentova perspektiva</a:t>
            </a:r>
          </a:p>
          <a:p>
            <a:r>
              <a:rPr lang="hr-HR" dirty="0"/>
              <a:t>Studomat - prikaz predmeta </a:t>
            </a:r>
          </a:p>
          <a:p>
            <a:r>
              <a:rPr lang="hr-HR" dirty="0"/>
              <a:t>Studomat - položena mikrokvalifikacija</a:t>
            </a:r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</p:txBody>
      </p:sp>
      <p:sp>
        <p:nvSpPr>
          <p:cNvPr id="8" name="Rezervirano mjesto datuma 7">
            <a:extLst>
              <a:ext uri="{FF2B5EF4-FFF2-40B4-BE49-F238E27FC236}">
                <a16:creationId xmlns:a16="http://schemas.microsoft.com/office/drawing/2014/main" id="{B53331E7-FBA5-4AE9-ABD6-678EB4DD2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</p:spTree>
    <p:extLst>
      <p:ext uri="{BB962C8B-B14F-4D97-AF65-F5344CB8AC3E}">
        <p14:creationId xmlns:p14="http://schemas.microsoft.com/office/powerpoint/2010/main" val="6757876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72914"/>
            <a:ext cx="6858000" cy="1376581"/>
          </a:xfrm>
        </p:spPr>
        <p:txBody>
          <a:bodyPr/>
          <a:lstStyle/>
          <a:p>
            <a:r>
              <a:rPr lang="hr-HR" dirty="0"/>
              <a:t>Hvala na pozornosti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143000" y="1959747"/>
            <a:ext cx="6858000" cy="759391"/>
          </a:xfrm>
        </p:spPr>
        <p:txBody>
          <a:bodyPr/>
          <a:lstStyle/>
          <a:p>
            <a:pPr marL="0" indent="0" algn="ctr">
              <a:spcBef>
                <a:spcPts val="750"/>
              </a:spcBef>
              <a:buNone/>
            </a:pPr>
            <a:r>
              <a:rPr lang="hr-HR" dirty="0"/>
              <a:t>Centar potpore ISVU-a</a:t>
            </a:r>
          </a:p>
          <a:p>
            <a:pPr marL="0" indent="0" algn="ctr">
              <a:spcBef>
                <a:spcPts val="750"/>
              </a:spcBef>
              <a:buNone/>
            </a:pPr>
            <a:r>
              <a:rPr lang="hr-HR" dirty="0"/>
              <a:t>isvu@srce.hr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6434E-3360-4041-B191-FB7420D03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Webinari Srca - Izrada završnih digitalnih dokumenata kroz ISVU</a:t>
            </a:r>
            <a:endParaRPr lang="hr-HR" dirty="0"/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94B4A83-886B-4236-A30D-079BEF392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/>
              <a:t>22.5.2024.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970985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Vođenje mikrokvalifikacija kroz ISVU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+mj-lt"/>
              <a:buAutoNum type="arabicPeriod"/>
            </a:pPr>
            <a:r>
              <a:rPr lang="hr-HR" b="0" i="0" dirty="0">
                <a:solidFill>
                  <a:srgbClr val="172B4D"/>
                </a:solidFill>
                <a:effectLst/>
                <a:latin typeface="+mn-lt"/>
              </a:rPr>
              <a:t> Modul </a:t>
            </a:r>
            <a:r>
              <a:rPr lang="hr-HR" dirty="0">
                <a:solidFill>
                  <a:srgbClr val="172B4D"/>
                </a:solidFill>
                <a:latin typeface="+mn-lt"/>
              </a:rPr>
              <a:t>za mikrokvalifikaciju opisuje se kao studij u</a:t>
            </a:r>
            <a:r>
              <a:rPr lang="hr-HR" b="0" i="0" dirty="0">
                <a:solidFill>
                  <a:srgbClr val="172B4D"/>
                </a:solidFill>
                <a:effectLst/>
                <a:latin typeface="+mn-lt"/>
              </a:rPr>
              <a:t> </a:t>
            </a:r>
            <a:r>
              <a:rPr lang="hr-HR" b="0" i="0" dirty="0">
                <a:solidFill>
                  <a:srgbClr val="0052CC"/>
                </a:solidFill>
                <a:effectLst/>
                <a:latin typeface="+mn-lt"/>
                <a:hlinkClick r:id="rId2"/>
              </a:rPr>
              <a:t>Element strukture studija</a:t>
            </a:r>
            <a:endParaRPr lang="hr-HR" dirty="0">
              <a:solidFill>
                <a:srgbClr val="172B4D"/>
              </a:solidFill>
              <a:latin typeface="+mn-lt"/>
            </a:endParaRPr>
          </a:p>
          <a:p>
            <a:pPr algn="l">
              <a:buFont typeface="+mj-lt"/>
              <a:buAutoNum type="arabicPeriod"/>
            </a:pPr>
            <a:r>
              <a:rPr lang="hr-HR" b="0" i="0" dirty="0">
                <a:solidFill>
                  <a:srgbClr val="172B4D"/>
                </a:solidFill>
                <a:effectLst/>
                <a:latin typeface="+mn-lt"/>
              </a:rPr>
              <a:t>U </a:t>
            </a:r>
            <a:r>
              <a:rPr lang="hr-HR" b="0" i="0" dirty="0">
                <a:solidFill>
                  <a:srgbClr val="0052CC"/>
                </a:solidFill>
                <a:effectLst/>
                <a:latin typeface="+mn-lt"/>
                <a:hlinkClick r:id="rId3"/>
              </a:rPr>
              <a:t>Parametrima studija u akademskoj godini</a:t>
            </a:r>
            <a:r>
              <a:rPr lang="hr-HR" b="0" i="0" dirty="0">
                <a:solidFill>
                  <a:srgbClr val="172B4D"/>
                </a:solidFill>
                <a:effectLst/>
                <a:latin typeface="+mn-lt"/>
              </a:rPr>
              <a:t> definiraju se parametri za mikrokvalifikaciju</a:t>
            </a:r>
          </a:p>
          <a:p>
            <a:pPr algn="l">
              <a:buFont typeface="+mj-lt"/>
              <a:buAutoNum type="arabicPeriod"/>
            </a:pPr>
            <a:r>
              <a:rPr lang="hr-HR" b="0" i="0" dirty="0">
                <a:solidFill>
                  <a:srgbClr val="172B4D"/>
                </a:solidFill>
                <a:effectLst/>
                <a:latin typeface="+mn-lt"/>
              </a:rPr>
              <a:t> Nastavni program modula za mikrokvalifikaciju evidentira se na isti način kao i nastavni programi ostalih programa cjeloživotnog učenja, uz sljedeća ograničenja za izborne grupe:</a:t>
            </a:r>
          </a:p>
          <a:p>
            <a:pPr algn="l">
              <a:buFont typeface="+mj-lt"/>
              <a:buAutoNum type="arabicPeriod"/>
            </a:pPr>
            <a:r>
              <a:rPr lang="hr-HR" b="0" i="0" dirty="0">
                <a:solidFill>
                  <a:srgbClr val="172B4D"/>
                </a:solidFill>
                <a:effectLst/>
                <a:latin typeface="+mn-lt"/>
              </a:rPr>
              <a:t>Nastavni program je potrebno zaključati mikrokvalifikacije je potrebno zaključati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94C16-80FB-488B-9CA4-EBD29F988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</p:spTree>
    <p:extLst>
      <p:ext uri="{BB962C8B-B14F-4D97-AF65-F5344CB8AC3E}">
        <p14:creationId xmlns:p14="http://schemas.microsoft.com/office/powerpoint/2010/main" val="2260339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94C16-80FB-488B-9CA4-EBD29F988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FD57F85-3EE9-4BB3-9356-4B3CC7B42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/>
              <a:t>Definiranje mikrokvalifikacije kao elementa strukture studija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8177F7-3DD4-4654-8CC0-325D6CBFA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979" y="996509"/>
            <a:ext cx="6703937" cy="3180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1901D0D4-A758-4B55-80C7-DBEF4750A734}"/>
              </a:ext>
            </a:extLst>
          </p:cNvPr>
          <p:cNvSpPr/>
          <p:nvPr/>
        </p:nvSpPr>
        <p:spPr>
          <a:xfrm>
            <a:off x="3555343" y="1358325"/>
            <a:ext cx="4205898" cy="630230"/>
          </a:xfrm>
          <a:prstGeom prst="rect">
            <a:avLst/>
          </a:prstGeom>
          <a:noFill/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DFD56A66-5DD3-4C10-92C7-F9356C11068C}"/>
              </a:ext>
            </a:extLst>
          </p:cNvPr>
          <p:cNvSpPr/>
          <p:nvPr/>
        </p:nvSpPr>
        <p:spPr>
          <a:xfrm>
            <a:off x="3625236" y="3260087"/>
            <a:ext cx="1404535" cy="287172"/>
          </a:xfrm>
          <a:prstGeom prst="rect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2493B47D-AADD-43EA-817F-D0ECA2B07473}"/>
              </a:ext>
            </a:extLst>
          </p:cNvPr>
          <p:cNvSpPr txBox="1">
            <a:spLocks/>
          </p:cNvSpPr>
          <p:nvPr/>
        </p:nvSpPr>
        <p:spPr>
          <a:xfrm>
            <a:off x="2149757" y="4347067"/>
            <a:ext cx="4694380" cy="5343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28585" indent="-128585" algn="l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575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2921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00090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57259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788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414427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596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765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3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0">
              <a:buNone/>
            </a:pPr>
            <a:r>
              <a:rPr lang="hr-HR" sz="1200" dirty="0"/>
              <a:t>Slika 1. Element strukture studija </a:t>
            </a:r>
            <a:r>
              <a:rPr lang="hr-HR" sz="1200" dirty="0">
                <a:hlinkClick r:id="rId3"/>
              </a:rPr>
              <a:t>https://wiki.srce.hr/x/O4MZ</a:t>
            </a:r>
            <a:endParaRPr lang="hr-HR" sz="12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3921665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94C16-80FB-488B-9CA4-EBD29F988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FD57F85-3EE9-4BB3-9356-4B3CC7B42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Definiranje parametara mikrokvalifikacije</a:t>
            </a:r>
            <a:endParaRPr lang="en-GB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43873C14-5A8A-4D66-8680-B67010FB2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777" y="940018"/>
            <a:ext cx="6672444" cy="3401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4B9578C2-D1F0-4E6F-AA51-1C348D6ACFA9}"/>
              </a:ext>
            </a:extLst>
          </p:cNvPr>
          <p:cNvSpPr/>
          <p:nvPr/>
        </p:nvSpPr>
        <p:spPr>
          <a:xfrm>
            <a:off x="2490338" y="3811265"/>
            <a:ext cx="4736808" cy="394436"/>
          </a:xfrm>
          <a:prstGeom prst="rect">
            <a:avLst/>
          </a:prstGeom>
          <a:noFill/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FEB7352A-BFC9-438A-8441-59D88129C29C}"/>
              </a:ext>
            </a:extLst>
          </p:cNvPr>
          <p:cNvSpPr/>
          <p:nvPr/>
        </p:nvSpPr>
        <p:spPr>
          <a:xfrm>
            <a:off x="3902633" y="1213985"/>
            <a:ext cx="4005588" cy="320231"/>
          </a:xfrm>
          <a:prstGeom prst="rect">
            <a:avLst/>
          </a:prstGeom>
          <a:noFill/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45E87E7E-1E25-4B61-882A-CF6CB88D9182}"/>
              </a:ext>
            </a:extLst>
          </p:cNvPr>
          <p:cNvSpPr txBox="1">
            <a:spLocks/>
          </p:cNvSpPr>
          <p:nvPr/>
        </p:nvSpPr>
        <p:spPr>
          <a:xfrm>
            <a:off x="1916853" y="4447542"/>
            <a:ext cx="5310293" cy="48827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28585" indent="-128585" algn="l" defTabSz="514337" rtl="0" eaLnBrk="1" latinLnBrk="0" hangingPunct="1">
              <a:lnSpc>
                <a:spcPct val="90000"/>
              </a:lnSpc>
              <a:spcBef>
                <a:spcPts val="563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575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2921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00090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57259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788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414427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596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765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33" indent="-128585" algn="l" defTabSz="514337" rtl="0" eaLnBrk="1" latinLnBrk="0" hangingPunct="1">
              <a:lnSpc>
                <a:spcPct val="90000"/>
              </a:lnSpc>
              <a:spcBef>
                <a:spcPts val="281"/>
              </a:spcBef>
              <a:buFont typeface="Arial" panose="020B0604020202020204" pitchFamily="34" charset="0"/>
              <a:buChar char="•"/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0">
              <a:buNone/>
            </a:pPr>
            <a:r>
              <a:rPr lang="hr-HR" sz="1200" dirty="0"/>
              <a:t>Slika 2. Parametri studija u ak. godini </a:t>
            </a:r>
            <a:r>
              <a:rPr lang="hr-HR" sz="1200" dirty="0">
                <a:hlinkClick r:id="rId3"/>
              </a:rPr>
              <a:t>https://wiki.srce.hr/x/5IIZ</a:t>
            </a:r>
            <a:r>
              <a:rPr lang="hr-HR" sz="1200" dirty="0"/>
              <a:t> </a:t>
            </a:r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  <a:p>
            <a:pPr marL="385445" lvl="1" indent="-128270"/>
            <a:endParaRPr lang="hr-HR" sz="1400" dirty="0"/>
          </a:p>
        </p:txBody>
      </p:sp>
    </p:spTree>
    <p:extLst>
      <p:ext uri="{BB962C8B-B14F-4D97-AF65-F5344CB8AC3E}">
        <p14:creationId xmlns:p14="http://schemas.microsoft.com/office/powerpoint/2010/main" val="332797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94C16-80FB-488B-9CA4-EBD29F988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FD57F85-3EE9-4BB3-9356-4B3CC7B42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Opisivanje nastavnog programa mikrokvalifikacije</a:t>
            </a:r>
            <a:endParaRPr lang="en-GB" dirty="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6FF6C589-AF54-4599-BA8F-EB8EB94F80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5192" y="1077690"/>
            <a:ext cx="4993616" cy="3262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kstniOkvir 7">
            <a:extLst>
              <a:ext uri="{FF2B5EF4-FFF2-40B4-BE49-F238E27FC236}">
                <a16:creationId xmlns:a16="http://schemas.microsoft.com/office/drawing/2014/main" id="{2A6AFF9F-9D8B-40B2-950E-8E2F0F0837FF}"/>
              </a:ext>
            </a:extLst>
          </p:cNvPr>
          <p:cNvSpPr txBox="1"/>
          <p:nvPr/>
        </p:nvSpPr>
        <p:spPr>
          <a:xfrm>
            <a:off x="1346470" y="4414034"/>
            <a:ext cx="64510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lvl="1">
              <a:buClr>
                <a:schemeClr val="accent1"/>
              </a:buClr>
            </a:pPr>
            <a:r>
              <a:rPr lang="hr-HR" sz="1200" dirty="0"/>
              <a:t>Slika 3. Predmet u semestru za element strukture studija </a:t>
            </a:r>
            <a:r>
              <a:rPr lang="hr-HR" sz="1200" dirty="0">
                <a:hlinkClick r:id="rId3"/>
              </a:rPr>
              <a:t>https://wiki.srce.hr/x/8oIZ</a:t>
            </a:r>
            <a:r>
              <a:rPr lang="hr-HR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5157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94C16-80FB-488B-9CA4-EBD29F988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FD57F85-3EE9-4BB3-9356-4B3CC7B42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Definiranje izborne gurpe</a:t>
            </a:r>
            <a:endParaRPr lang="en-GB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A9E3584-1980-4FE9-B6B3-3B6E666F7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6770" y="3100886"/>
            <a:ext cx="4671687" cy="284862"/>
          </a:xfrm>
        </p:spPr>
        <p:txBody>
          <a:bodyPr/>
          <a:lstStyle/>
          <a:p>
            <a:pPr marL="0" indent="0">
              <a:buNone/>
            </a:pPr>
            <a:r>
              <a:rPr lang="hr-HR" dirty="0"/>
              <a:t>Slika 4. Grupe izbornih predmeta </a:t>
            </a:r>
            <a:r>
              <a:rPr lang="hr-HR" dirty="0">
                <a:hlinkClick r:id="rId2"/>
              </a:rPr>
              <a:t>https://wiki.srce.hr/x/8IIZ</a:t>
            </a:r>
            <a:r>
              <a:rPr lang="hr-HR" dirty="0"/>
              <a:t> 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  <p:grpSp>
        <p:nvGrpSpPr>
          <p:cNvPr id="9" name="Grupa 8">
            <a:extLst>
              <a:ext uri="{FF2B5EF4-FFF2-40B4-BE49-F238E27FC236}">
                <a16:creationId xmlns:a16="http://schemas.microsoft.com/office/drawing/2014/main" id="{6BC49226-939B-46EA-AB32-A08919C2BFCC}"/>
              </a:ext>
            </a:extLst>
          </p:cNvPr>
          <p:cNvGrpSpPr/>
          <p:nvPr/>
        </p:nvGrpSpPr>
        <p:grpSpPr>
          <a:xfrm>
            <a:off x="2301381" y="1839463"/>
            <a:ext cx="4762464" cy="1211923"/>
            <a:chOff x="278462" y="133214"/>
            <a:chExt cx="5639690" cy="1329896"/>
          </a:xfrm>
        </p:grpSpPr>
        <p:pic>
          <p:nvPicPr>
            <p:cNvPr id="10" name="Picture 7">
              <a:extLst>
                <a:ext uri="{FF2B5EF4-FFF2-40B4-BE49-F238E27FC236}">
                  <a16:creationId xmlns:a16="http://schemas.microsoft.com/office/drawing/2014/main" id="{1A935266-AE8A-4AF8-BEF4-30DA0DE256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8462" y="133214"/>
              <a:ext cx="5639690" cy="13298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11" name="Straight Arrow Connector 9">
              <a:extLst>
                <a:ext uri="{FF2B5EF4-FFF2-40B4-BE49-F238E27FC236}">
                  <a16:creationId xmlns:a16="http://schemas.microsoft.com/office/drawing/2014/main" id="{BBD42A63-1F6F-4F06-A4A3-56192362B66A}"/>
                </a:ext>
              </a:extLst>
            </p:cNvPr>
            <p:cNvCxnSpPr>
              <a:cxnSpLocks/>
            </p:cNvCxnSpPr>
            <p:nvPr/>
          </p:nvCxnSpPr>
          <p:spPr>
            <a:xfrm>
              <a:off x="596766" y="838752"/>
              <a:ext cx="355885" cy="0"/>
            </a:xfrm>
            <a:prstGeom prst="straightConnector1">
              <a:avLst/>
            </a:prstGeom>
            <a:ln w="412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upa 11">
            <a:extLst>
              <a:ext uri="{FF2B5EF4-FFF2-40B4-BE49-F238E27FC236}">
                <a16:creationId xmlns:a16="http://schemas.microsoft.com/office/drawing/2014/main" id="{A4AA061F-CFDE-434E-B91F-1DD2226B2EA9}"/>
              </a:ext>
            </a:extLst>
          </p:cNvPr>
          <p:cNvGrpSpPr/>
          <p:nvPr/>
        </p:nvGrpSpPr>
        <p:grpSpPr>
          <a:xfrm>
            <a:off x="1566432" y="1207629"/>
            <a:ext cx="6072293" cy="2734451"/>
            <a:chOff x="3408555" y="1562162"/>
            <a:chExt cx="5433492" cy="3006997"/>
          </a:xfrm>
        </p:grpSpPr>
        <p:pic>
          <p:nvPicPr>
            <p:cNvPr id="13" name="Picture 1">
              <a:extLst>
                <a:ext uri="{FF2B5EF4-FFF2-40B4-BE49-F238E27FC236}">
                  <a16:creationId xmlns:a16="http://schemas.microsoft.com/office/drawing/2014/main" id="{F8AE09C6-08D2-4662-A971-1DFE9E284A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08555" y="1562162"/>
              <a:ext cx="5433492" cy="300699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14" name="Straight Arrow Connector 11">
              <a:extLst>
                <a:ext uri="{FF2B5EF4-FFF2-40B4-BE49-F238E27FC236}">
                  <a16:creationId xmlns:a16="http://schemas.microsoft.com/office/drawing/2014/main" id="{3AEE1BD6-794E-45CA-885E-5D76F2D4864B}"/>
                </a:ext>
              </a:extLst>
            </p:cNvPr>
            <p:cNvCxnSpPr>
              <a:cxnSpLocks/>
            </p:cNvCxnSpPr>
            <p:nvPr/>
          </p:nvCxnSpPr>
          <p:spPr>
            <a:xfrm>
              <a:off x="3883793" y="2977749"/>
              <a:ext cx="579047" cy="1"/>
            </a:xfrm>
            <a:prstGeom prst="straightConnector1">
              <a:avLst/>
            </a:prstGeom>
            <a:ln w="412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1">
              <a:extLst>
                <a:ext uri="{FF2B5EF4-FFF2-40B4-BE49-F238E27FC236}">
                  <a16:creationId xmlns:a16="http://schemas.microsoft.com/office/drawing/2014/main" id="{77302A9B-DE97-44B8-840A-65BA3F7AC2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62769" y="2817329"/>
              <a:ext cx="342843" cy="0"/>
            </a:xfrm>
            <a:prstGeom prst="straightConnector1">
              <a:avLst/>
            </a:prstGeom>
            <a:ln w="412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kstniOkvir 15">
            <a:extLst>
              <a:ext uri="{FF2B5EF4-FFF2-40B4-BE49-F238E27FC236}">
                <a16:creationId xmlns:a16="http://schemas.microsoft.com/office/drawing/2014/main" id="{F941567D-36F1-4B3C-9C12-D86179FE7903}"/>
              </a:ext>
            </a:extLst>
          </p:cNvPr>
          <p:cNvSpPr txBox="1"/>
          <p:nvPr/>
        </p:nvSpPr>
        <p:spPr>
          <a:xfrm>
            <a:off x="1693335" y="4059791"/>
            <a:ext cx="607229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hr-HR" dirty="0"/>
              <a:t>Slika 5. </a:t>
            </a:r>
            <a:r>
              <a:rPr lang="hr-HR" sz="1200" dirty="0"/>
              <a:t>Predmet u semestru za element strukture studija </a:t>
            </a:r>
            <a:r>
              <a:rPr lang="hr-HR" sz="1200" dirty="0">
                <a:hlinkClick r:id="rId5"/>
              </a:rPr>
              <a:t>https://wiki.srce.hr/x/8oIZ</a:t>
            </a:r>
            <a:r>
              <a:rPr lang="hr-HR" sz="1200" dirty="0"/>
              <a:t>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44240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94C16-80FB-488B-9CA4-EBD29F988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r-Latn-RS" dirty="0"/>
              <a:t>30.10.2024.</a:t>
            </a:r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F6149-1D41-475D-9DD3-D62F743A4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Tehnički aspekt vođenja cjeloživotnog učenja i mikrokvalifikacija u ISVU-u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FD57F85-3EE9-4BB3-9356-4B3CC7B42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Praćenje studenata s položenom mikrokvalifikacijom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65F2C1-81AE-49F6-B33E-170A7836F4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617" y="4419446"/>
            <a:ext cx="4330764" cy="484036"/>
          </a:xfrm>
        </p:spPr>
        <p:txBody>
          <a:bodyPr/>
          <a:lstStyle/>
          <a:p>
            <a:pPr marL="0" indent="0">
              <a:buNone/>
            </a:pPr>
            <a:r>
              <a:rPr lang="pl-PL" sz="1200" dirty="0"/>
              <a:t>Slika 6. Mikrokvalifikacija </a:t>
            </a:r>
            <a:r>
              <a:rPr lang="pl-PL" sz="1200" dirty="0">
                <a:hlinkClick r:id="rId2"/>
              </a:rPr>
              <a:t>https://wiki.srce.hr/x/yILjCQ</a:t>
            </a:r>
            <a:r>
              <a:rPr lang="pl-PL" sz="1200" dirty="0"/>
              <a:t> </a:t>
            </a:r>
          </a:p>
          <a:p>
            <a:endParaRPr lang="en-GB" dirty="0"/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9A49DE2B-EC04-4E56-BCE6-FB665FAAC8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1917" y="1179039"/>
            <a:ext cx="6460165" cy="3045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9876075"/>
      </p:ext>
    </p:extLst>
  </p:cSld>
  <p:clrMapOvr>
    <a:masterClrMapping/>
  </p:clrMapOvr>
</p:sld>
</file>

<file path=ppt/theme/theme1.xml><?xml version="1.0" encoding="utf-8"?>
<a:theme xmlns:a="http://schemas.openxmlformats.org/drawingml/2006/main" name="Srce_Tema1_16x9">
  <a:themeElements>
    <a:clrScheme name="Srce boje">
      <a:dk1>
        <a:srgbClr val="0C0C0C"/>
      </a:dk1>
      <a:lt1>
        <a:srgbClr val="FFFFFF"/>
      </a:lt1>
      <a:dk2>
        <a:srgbClr val="0C0C0C"/>
      </a:dk2>
      <a:lt2>
        <a:srgbClr val="FFFFFF"/>
      </a:lt2>
      <a:accent1>
        <a:srgbClr val="D71635"/>
      </a:accent1>
      <a:accent2>
        <a:srgbClr val="E39717"/>
      </a:accent2>
      <a:accent3>
        <a:srgbClr val="0095DA"/>
      </a:accent3>
      <a:accent4>
        <a:srgbClr val="80C342"/>
      </a:accent4>
      <a:accent5>
        <a:srgbClr val="00AB4E"/>
      </a:accent5>
      <a:accent6>
        <a:srgbClr val="B04C46"/>
      </a:accent6>
      <a:hlink>
        <a:srgbClr val="D71635"/>
      </a:hlink>
      <a:folHlink>
        <a:srgbClr val="D71635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rce_Tema1_16x9" id="{476E04C6-ED46-4774-BC39-1C443F715698}" vid="{90F83EFC-DEE1-42FC-8BFD-555EDA227AE0}"/>
    </a:ext>
  </a:extLst>
</a:theme>
</file>

<file path=ppt/theme/theme2.xml><?xml version="1.0" encoding="utf-8"?>
<a:theme xmlns:a="http://schemas.openxmlformats.org/drawingml/2006/main" name="1_Custom Design">
  <a:themeElements>
    <a:clrScheme name="Srce boje">
      <a:dk1>
        <a:srgbClr val="0C0C0C"/>
      </a:dk1>
      <a:lt1>
        <a:srgbClr val="FFFFFF"/>
      </a:lt1>
      <a:dk2>
        <a:srgbClr val="0C0C0C"/>
      </a:dk2>
      <a:lt2>
        <a:srgbClr val="FFFFFF"/>
      </a:lt2>
      <a:accent1>
        <a:srgbClr val="D71635"/>
      </a:accent1>
      <a:accent2>
        <a:srgbClr val="E39717"/>
      </a:accent2>
      <a:accent3>
        <a:srgbClr val="0095DA"/>
      </a:accent3>
      <a:accent4>
        <a:srgbClr val="80C342"/>
      </a:accent4>
      <a:accent5>
        <a:srgbClr val="00AB4E"/>
      </a:accent5>
      <a:accent6>
        <a:srgbClr val="B04C46"/>
      </a:accent6>
      <a:hlink>
        <a:srgbClr val="D71635"/>
      </a:hlink>
      <a:folHlink>
        <a:srgbClr val="D71635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srce-predlozak-4x3-OA-CC-BY-NC-20140919</Template>
  <TotalTime>11800</TotalTime>
  <Words>1155</Words>
  <Application>Microsoft Office PowerPoint</Application>
  <PresentationFormat>Prikaz na zaslonu (16:9)</PresentationFormat>
  <Paragraphs>211</Paragraphs>
  <Slides>30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2</vt:i4>
      </vt:variant>
      <vt:variant>
        <vt:lpstr>Naslovi slajdova</vt:lpstr>
      </vt:variant>
      <vt:variant>
        <vt:i4>30</vt:i4>
      </vt:variant>
    </vt:vector>
  </HeadingPairs>
  <TitlesOfParts>
    <vt:vector size="35" baseType="lpstr">
      <vt:lpstr>-apple-system</vt:lpstr>
      <vt:lpstr>Arial</vt:lpstr>
      <vt:lpstr>Calibri</vt:lpstr>
      <vt:lpstr>Srce_Tema1_16x9</vt:lpstr>
      <vt:lpstr>1_Custom Design</vt:lpstr>
      <vt:lpstr>Tehnički aspekt vođenja cjeloživotnog učenja i mikrokvalifikacija u ISVU-u </vt:lpstr>
      <vt:lpstr>Sadržaj</vt:lpstr>
      <vt:lpstr>1. Mikrokvalifikacije</vt:lpstr>
      <vt:lpstr>Vođenje mikrokvalifikacija kroz ISVU</vt:lpstr>
      <vt:lpstr>Definiranje mikrokvalifikacije kao elementa strukture studija</vt:lpstr>
      <vt:lpstr>Definiranje parametara mikrokvalifikacije</vt:lpstr>
      <vt:lpstr>Opisivanje nastavnog programa mikrokvalifikacije</vt:lpstr>
      <vt:lpstr>Definiranje izborne gurpe</vt:lpstr>
      <vt:lpstr>Praćenje studenata s položenom mikrokvalifikacijom</vt:lpstr>
      <vt:lpstr>Studomat - studentova perspektiva</vt:lpstr>
      <vt:lpstr>Studomat – prikaz predmeta</vt:lpstr>
      <vt:lpstr>Studomat – položena mikrokvalifikacija</vt:lpstr>
      <vt:lpstr>2. Cjeloživotno učenje</vt:lpstr>
      <vt:lpstr>Vođenje cjeloživotnog učenja kroz ISVU</vt:lpstr>
      <vt:lpstr>Definiranje cjeloživotnog učenja</vt:lpstr>
      <vt:lpstr>Termini izvođenja cjeloživotnog učenja</vt:lpstr>
      <vt:lpstr>Priprema za upis polaznika</vt:lpstr>
      <vt:lpstr>Upisni list polaznika</vt:lpstr>
      <vt:lpstr>Potvrde o upisu na cjeloživotno učenje</vt:lpstr>
      <vt:lpstr>Završetak cjeloživotnog učenja</vt:lpstr>
      <vt:lpstr>Svjedodžba</vt:lpstr>
      <vt:lpstr>3. Razlikovni studiji</vt:lpstr>
      <vt:lpstr>Vođenje razlikovnih studija </vt:lpstr>
      <vt:lpstr>Definiranje razlikovnog studija</vt:lpstr>
      <vt:lpstr>Upisni list </vt:lpstr>
      <vt:lpstr>Potvrda za razlikovni studij </vt:lpstr>
      <vt:lpstr>Završetak razlikovnog studija</vt:lpstr>
      <vt:lpstr>Potvrda o završetku razlikovnog studija</vt:lpstr>
      <vt:lpstr>Korisne poveznice i daljnje čitanje</vt:lpstr>
      <vt:lpstr>Hvala na pozornosti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Kruno Golubić</dc:creator>
  <cp:lastModifiedBy>Siniša Ćosić</cp:lastModifiedBy>
  <cp:revision>157</cp:revision>
  <cp:lastPrinted>2014-06-24T07:01:20Z</cp:lastPrinted>
  <dcterms:created xsi:type="dcterms:W3CDTF">2014-09-19T07:16:42Z</dcterms:created>
  <dcterms:modified xsi:type="dcterms:W3CDTF">2024-10-29T17:28:49Z</dcterms:modified>
</cp:coreProperties>
</file>